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1"/>
  </p:sldMasterIdLst>
  <p:notesMasterIdLst>
    <p:notesMasterId r:id="rId20"/>
  </p:notesMasterIdLst>
  <p:sldIdLst>
    <p:sldId id="286" r:id="rId2"/>
    <p:sldId id="296" r:id="rId3"/>
    <p:sldId id="303" r:id="rId4"/>
    <p:sldId id="297" r:id="rId5"/>
    <p:sldId id="302" r:id="rId6"/>
    <p:sldId id="299" r:id="rId7"/>
    <p:sldId id="300" r:id="rId8"/>
    <p:sldId id="301" r:id="rId9"/>
    <p:sldId id="308" r:id="rId10"/>
    <p:sldId id="306" r:id="rId11"/>
    <p:sldId id="307" r:id="rId12"/>
    <p:sldId id="274" r:id="rId13"/>
    <p:sldId id="284" r:id="rId14"/>
    <p:sldId id="283" r:id="rId15"/>
    <p:sldId id="285" r:id="rId16"/>
    <p:sldId id="290" r:id="rId17"/>
    <p:sldId id="276" r:id="rId18"/>
    <p:sldId id="282" r:id="rId19"/>
  </p:sldIdLst>
  <p:sldSz cx="6858000" cy="9906000" type="A4"/>
  <p:notesSz cx="6807200" cy="9939338"/>
  <p:custDataLst>
    <p:tags r:id="rId21"/>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2137" userDrawn="1">
          <p15:clr>
            <a:srgbClr val="A4A3A4"/>
          </p15:clr>
        </p15:guide>
        <p15:guide id="3" orient="horz" pos="371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6CF"/>
    <a:srgbClr val="1FB6F0"/>
    <a:srgbClr val="FF6E0B"/>
    <a:srgbClr val="9ACFF5"/>
    <a:srgbClr val="F7AC1D"/>
    <a:srgbClr val="20B7F1"/>
    <a:srgbClr val="E41E27"/>
    <a:srgbClr val="F9A33C"/>
    <a:srgbClr val="1C94D3"/>
    <a:srgbClr val="7DC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4660"/>
  </p:normalViewPr>
  <p:slideViewPr>
    <p:cSldViewPr showGuides="1">
      <p:cViewPr varScale="1">
        <p:scale>
          <a:sx n="98" d="100"/>
          <a:sy n="98" d="100"/>
        </p:scale>
        <p:origin x="2700" y="114"/>
      </p:cViewPr>
      <p:guideLst>
        <p:guide pos="2137"/>
        <p:guide orient="horz" pos="3710"/>
      </p:guideLst>
    </p:cSldViewPr>
  </p:slideViewPr>
  <p:notesTextViewPr>
    <p:cViewPr>
      <p:scale>
        <a:sx n="1" d="1"/>
        <a:sy n="1" d="1"/>
      </p:scale>
      <p:origin x="0" y="0"/>
    </p:cViewPr>
  </p:notesTextViewPr>
  <p:sorterViewPr>
    <p:cViewPr>
      <p:scale>
        <a:sx n="120" d="100"/>
        <a:sy n="120" d="100"/>
      </p:scale>
      <p:origin x="0" y="0"/>
    </p:cViewPr>
  </p:sorterViewPr>
  <p:notesViewPr>
    <p:cSldViewPr showGuides="1">
      <p:cViewPr varScale="1">
        <p:scale>
          <a:sx n="66" d="100"/>
          <a:sy n="66" d="100"/>
        </p:scale>
        <p:origin x="0" y="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image" Target="../media/image2.emf"/><Relationship Id="rId6" Type="http://schemas.openxmlformats.org/officeDocument/2006/relationships/image" Target="../media/image12.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50375" cy="498966"/>
          </a:xfrm>
          <a:prstGeom prst="rect">
            <a:avLst/>
          </a:prstGeom>
        </p:spPr>
        <p:txBody>
          <a:bodyPr vert="horz" lIns="92226" tIns="46113" rIns="92226" bIns="461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26" tIns="46113" rIns="92226" bIns="46113" rtlCol="0"/>
          <a:lstStyle>
            <a:lvl1pPr algn="r">
              <a:defRPr sz="1200"/>
            </a:lvl1pPr>
          </a:lstStyle>
          <a:p>
            <a:fld id="{AAE2C4BB-DD5D-4EF0-8811-528209874544}" type="datetimeFigureOut">
              <a:rPr kumimoji="1" lang="ja-JP" altLang="en-US" smtClean="0"/>
              <a:t>2022/4/20</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2800"/>
          </a:xfrm>
          <a:prstGeom prst="rect">
            <a:avLst/>
          </a:prstGeom>
          <a:noFill/>
          <a:ln w="12700">
            <a:solidFill>
              <a:prstClr val="black"/>
            </a:solidFill>
          </a:ln>
        </p:spPr>
        <p:txBody>
          <a:bodyPr vert="horz" lIns="92226" tIns="46113" rIns="92226" bIns="46113" rtlCol="0" anchor="ctr"/>
          <a:lstStyle/>
          <a:p>
            <a:endParaRPr lang="ja-JP" altLang="en-US" dirty="0"/>
          </a:p>
        </p:txBody>
      </p:sp>
      <p:sp>
        <p:nvSpPr>
          <p:cNvPr id="5" name="ノート プレースホルダー 4"/>
          <p:cNvSpPr>
            <a:spLocks noGrp="1"/>
          </p:cNvSpPr>
          <p:nvPr>
            <p:ph type="body" sz="quarter" idx="3"/>
          </p:nvPr>
        </p:nvSpPr>
        <p:spPr>
          <a:xfrm>
            <a:off x="680240" y="4783358"/>
            <a:ext cx="5446723" cy="3913364"/>
          </a:xfrm>
          <a:prstGeom prst="rect">
            <a:avLst/>
          </a:prstGeom>
        </p:spPr>
        <p:txBody>
          <a:bodyPr vert="horz" lIns="92226" tIns="46113" rIns="92226" bIns="46113"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2" y="9440373"/>
            <a:ext cx="2950375" cy="498966"/>
          </a:xfrm>
          <a:prstGeom prst="rect">
            <a:avLst/>
          </a:prstGeom>
        </p:spPr>
        <p:txBody>
          <a:bodyPr vert="horz" lIns="92226" tIns="46113" rIns="92226" bIns="461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221" y="9440373"/>
            <a:ext cx="2950374" cy="498966"/>
          </a:xfrm>
          <a:prstGeom prst="rect">
            <a:avLst/>
          </a:prstGeom>
        </p:spPr>
        <p:txBody>
          <a:bodyPr vert="horz" lIns="92226" tIns="46113" rIns="92226" bIns="46113" rtlCol="0" anchor="b"/>
          <a:lstStyle>
            <a:lvl1pPr algn="r">
              <a:defRPr sz="1200"/>
            </a:lvl1pPr>
          </a:lstStyle>
          <a:p>
            <a:fld id="{24DE13BB-FCB6-4491-A87D-1E9BA7500F8E}" type="slidenum">
              <a:rPr kumimoji="1" lang="ja-JP" altLang="en-US" smtClean="0"/>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Arial" panose="020B0604020202020204" pitchFamily="34" charset="0"/>
        <a:ea typeface="+mn-ea"/>
        <a:cs typeface="+mn-cs"/>
      </a:defRPr>
    </a:lvl1pPr>
    <a:lvl2pPr marL="457200" algn="l" defTabSz="914400" rtl="0" eaLnBrk="1" latinLnBrk="0" hangingPunct="1">
      <a:defRPr kumimoji="1" sz="1200" kern="1200">
        <a:solidFill>
          <a:schemeClr val="tx1"/>
        </a:solidFill>
        <a:latin typeface="Arial" panose="020B0604020202020204" pitchFamily="34" charset="0"/>
        <a:ea typeface="+mn-ea"/>
        <a:cs typeface="+mn-cs"/>
      </a:defRPr>
    </a:lvl2pPr>
    <a:lvl3pPr marL="914400" algn="l" defTabSz="914400" rtl="0" eaLnBrk="1" latinLnBrk="0" hangingPunct="1">
      <a:defRPr kumimoji="1" sz="1200" kern="1200">
        <a:solidFill>
          <a:schemeClr val="tx1"/>
        </a:solidFill>
        <a:latin typeface="Arial" panose="020B0604020202020204" pitchFamily="34" charset="0"/>
        <a:ea typeface="+mn-ea"/>
        <a:cs typeface="+mn-cs"/>
      </a:defRPr>
    </a:lvl3pPr>
    <a:lvl4pPr marL="1371600" algn="l" defTabSz="914400" rtl="0" eaLnBrk="1" latinLnBrk="0" hangingPunct="1">
      <a:defRPr kumimoji="1" sz="1200" kern="1200">
        <a:solidFill>
          <a:schemeClr val="tx1"/>
        </a:solidFill>
        <a:latin typeface="Arial" panose="020B0604020202020204" pitchFamily="34" charset="0"/>
        <a:ea typeface="+mn-ea"/>
        <a:cs typeface="+mn-cs"/>
      </a:defRPr>
    </a:lvl4pPr>
    <a:lvl5pPr marL="1828800" algn="l" defTabSz="914400" rtl="0" eaLnBrk="1" latinLnBrk="0" hangingPunct="1">
      <a:defRPr kumimoji="1"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Proposal">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2"/>
            </p:custDataLst>
            <p:extLst>
              <p:ext uri="{D42A27DB-BD31-4B8C-83A1-F6EECF244321}">
                <p14:modId xmlns:p14="http://schemas.microsoft.com/office/powerpoint/2010/main" val="37068211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734" name="think-cell スライド" r:id="rId4" imgW="563" imgH="564" progId="TCLayout.ActiveDocument.1">
                  <p:embed/>
                </p:oleObj>
              </mc:Choice>
              <mc:Fallback>
                <p:oleObj name="think-cell スライド" r:id="rId4" imgW="563" imgH="56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3838266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vmlDrawing" Target="../drawings/vmlDrawing1.v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4"/>
            </p:custDataLst>
            <p:extLst>
              <p:ext uri="{D42A27DB-BD31-4B8C-83A1-F6EECF244321}">
                <p14:modId xmlns:p14="http://schemas.microsoft.com/office/powerpoint/2010/main" val="576604002"/>
              </p:ext>
            </p:extLst>
          </p:nvPr>
        </p:nvGraphicFramePr>
        <p:xfrm>
          <a:off x="1100" y="2295"/>
          <a:ext cx="1099" cy="2292"/>
        </p:xfrm>
        <a:graphic>
          <a:graphicData uri="http://schemas.openxmlformats.org/presentationml/2006/ole">
            <mc:AlternateContent xmlns:mc="http://schemas.openxmlformats.org/markup-compatibility/2006">
              <mc:Choice xmlns:v="urn:schemas-microsoft-com:vml" Requires="v">
                <p:oleObj spid="_x0000_s2336" name="think-cell スライド" r:id="rId5" imgW="444" imgH="443" progId="TCLayout.ActiveDocument.1">
                  <p:embed/>
                </p:oleObj>
              </mc:Choice>
              <mc:Fallback>
                <p:oleObj name="think-cell スライド" r:id="rId5" imgW="444" imgH="443" progId="TCLayout.ActiveDocument.1">
                  <p:embed/>
                  <p:pic>
                    <p:nvPicPr>
                      <p:cNvPr id="0" name=""/>
                      <p:cNvPicPr/>
                      <p:nvPr/>
                    </p:nvPicPr>
                    <p:blipFill>
                      <a:blip r:embed="rId6"/>
                      <a:stretch>
                        <a:fillRect/>
                      </a:stretch>
                    </p:blipFill>
                    <p:spPr>
                      <a:xfrm>
                        <a:off x="1100" y="2295"/>
                        <a:ext cx="1099" cy="2292"/>
                      </a:xfrm>
                      <a:prstGeom prst="rect">
                        <a:avLst/>
                      </a:prstGeom>
                    </p:spPr>
                  </p:pic>
                </p:oleObj>
              </mc:Fallback>
            </mc:AlternateContent>
          </a:graphicData>
        </a:graphic>
      </p:graphicFrame>
      <p:sp>
        <p:nvSpPr>
          <p:cNvPr id="2" name="Title Placeholder 1"/>
          <p:cNvSpPr>
            <a:spLocks noGrp="1"/>
          </p:cNvSpPr>
          <p:nvPr>
            <p:ph type="title"/>
          </p:nvPr>
        </p:nvSpPr>
        <p:spPr bwMode="gray">
          <a:xfrm>
            <a:off x="288693" y="197600"/>
            <a:ext cx="6280615" cy="9412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3" name="テキスト プレースホルダー 2"/>
          <p:cNvSpPr>
            <a:spLocks noGrp="1"/>
          </p:cNvSpPr>
          <p:nvPr>
            <p:ph type="body" idx="1"/>
          </p:nvPr>
        </p:nvSpPr>
        <p:spPr bwMode="gray">
          <a:xfrm>
            <a:off x="288692" y="2132000"/>
            <a:ext cx="3015692" cy="6968000"/>
          </a:xfrm>
          <a:prstGeom prst="rect">
            <a:avLst/>
          </a:prstGeom>
        </p:spPr>
        <p:txBody>
          <a:bodyPr vert="horz" lIns="72000" tIns="0" rIns="0" bIns="0" rtlCol="0">
            <a:noAutofit/>
          </a:bodyPr>
          <a:lstStyle/>
          <a:p>
            <a:pPr lvl="0"/>
            <a:r>
              <a:rPr kumimoji="1" lang="ja-JP" altLang="en-US" dirty="0"/>
              <a:t>マスター テキストの書式設定</a:t>
            </a:r>
          </a:p>
          <a:p>
            <a:pPr lvl="1"/>
            <a:r>
              <a:rPr kumimoji="1" lang="ja-JP" altLang="en-US" dirty="0"/>
              <a:t>第 </a:t>
            </a:r>
            <a:r>
              <a:rPr kumimoji="1" lang="en-US" altLang="ja-JP" dirty="0"/>
              <a:t>1 </a:t>
            </a:r>
            <a:r>
              <a:rPr kumimoji="1" lang="ja-JP" altLang="en-US" dirty="0"/>
              <a:t>レベル</a:t>
            </a:r>
          </a:p>
          <a:p>
            <a:pPr lvl="2"/>
            <a:r>
              <a:rPr kumimoji="1" lang="ja-JP" altLang="en-US" dirty="0"/>
              <a:t>第 </a:t>
            </a:r>
            <a:r>
              <a:rPr kumimoji="1" lang="en-US" altLang="ja-JP" dirty="0"/>
              <a:t>2 </a:t>
            </a:r>
            <a:r>
              <a:rPr kumimoji="1" lang="ja-JP" altLang="en-US" dirty="0"/>
              <a:t>レベル</a:t>
            </a:r>
          </a:p>
          <a:p>
            <a:pPr lvl="3"/>
            <a:r>
              <a:rPr kumimoji="1" lang="ja-JP" altLang="en-US" dirty="0"/>
              <a:t>第 </a:t>
            </a:r>
            <a:r>
              <a:rPr kumimoji="1" lang="en-US" altLang="ja-JP" dirty="0"/>
              <a:t>3 </a:t>
            </a:r>
            <a:r>
              <a:rPr kumimoji="1" lang="ja-JP" altLang="en-US" dirty="0"/>
              <a:t>レベル</a:t>
            </a:r>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9" r:id="rId1"/>
  </p:sldLayoutIdLst>
  <p:hf hdr="0" dt="0"/>
  <p:txStyles>
    <p:titleStyle>
      <a:lvl1pPr algn="l" defTabSz="685767" rtl="0" eaLnBrk="1" latinLnBrk="0" hangingPunct="1">
        <a:spcBef>
          <a:spcPct val="0"/>
        </a:spcBef>
        <a:buNone/>
        <a:defRPr kumimoji="1" sz="1385" b="1" kern="1200" baseline="0">
          <a:solidFill>
            <a:schemeClr val="tx1"/>
          </a:solidFill>
          <a:latin typeface="+mj-lt"/>
          <a:ea typeface="+mj-ea"/>
          <a:cs typeface="+mj-cs"/>
        </a:defRPr>
      </a:lvl1pPr>
    </p:titleStyle>
    <p:bodyStyle>
      <a:lvl1pPr marL="0" marR="0" indent="0" algn="l" defTabSz="685767" rtl="0" eaLnBrk="1" fontAlgn="auto" latinLnBrk="0" hangingPunct="1">
        <a:lnSpc>
          <a:spcPct val="106000"/>
        </a:lnSpc>
        <a:spcBef>
          <a:spcPts val="731"/>
        </a:spcBef>
        <a:spcAft>
          <a:spcPts val="0"/>
        </a:spcAft>
        <a:buClrTx/>
        <a:buSzPct val="100000"/>
        <a:buFont typeface="Arial" panose="020B0604020202020204" pitchFamily="34" charset="0"/>
        <a:buNone/>
        <a:tabLst/>
        <a:defRPr kumimoji="1" sz="831" b="0" kern="1200">
          <a:solidFill>
            <a:schemeClr val="tx1"/>
          </a:solidFill>
          <a:latin typeface="+mn-lt"/>
          <a:ea typeface="+mn-ea"/>
          <a:cs typeface="+mn-cs"/>
        </a:defRPr>
      </a:lvl1pPr>
      <a:lvl2pPr marL="119629" marR="0" indent="-119629" algn="l" defTabSz="685767" rtl="0" eaLnBrk="1" fontAlgn="auto" latinLnBrk="0" hangingPunct="1">
        <a:lnSpc>
          <a:spcPct val="106000"/>
        </a:lnSpc>
        <a:spcBef>
          <a:spcPts val="731"/>
        </a:spcBef>
        <a:spcAft>
          <a:spcPts val="0"/>
        </a:spcAft>
        <a:buClrTx/>
        <a:buSzPct val="100000"/>
        <a:buFont typeface="Wingdings" panose="05000000000000000000" pitchFamily="2" charset="2"/>
        <a:buChar char="n"/>
        <a:tabLst/>
        <a:defRPr kumimoji="1" lang="en-US" sz="831" b="0" kern="1200" dirty="0" smtClean="0">
          <a:solidFill>
            <a:schemeClr val="tx1"/>
          </a:solidFill>
          <a:latin typeface="+mn-lt"/>
          <a:ea typeface="+mn-ea"/>
          <a:cs typeface="+mn-cs"/>
        </a:defRPr>
      </a:lvl2pPr>
      <a:lvl3pPr marL="239259" marR="0" indent="-119629" algn="l" defTabSz="685767" rtl="0" eaLnBrk="1" fontAlgn="auto" latinLnBrk="0" hangingPunct="1">
        <a:lnSpc>
          <a:spcPct val="106000"/>
        </a:lnSpc>
        <a:spcBef>
          <a:spcPts val="332"/>
        </a:spcBef>
        <a:spcAft>
          <a:spcPts val="0"/>
        </a:spcAft>
        <a:buClrTx/>
        <a:buSzPct val="100000"/>
        <a:buFont typeface="Wingdings" panose="05000000000000000000" pitchFamily="2" charset="2"/>
        <a:buChar char="Ø"/>
        <a:tabLst/>
        <a:defRPr kumimoji="1" lang="en-US" sz="831" b="0" kern="1200" dirty="0" smtClean="0">
          <a:solidFill>
            <a:schemeClr val="tx1"/>
          </a:solidFill>
          <a:latin typeface="+mn-lt"/>
          <a:ea typeface="+mn-ea"/>
          <a:cs typeface="+mn-cs"/>
        </a:defRPr>
      </a:lvl3pPr>
      <a:lvl4pPr marL="358888" marR="0" indent="-119629" algn="l" defTabSz="685767" rtl="0" eaLnBrk="1" fontAlgn="auto" latinLnBrk="0" hangingPunct="1">
        <a:lnSpc>
          <a:spcPct val="106000"/>
        </a:lnSpc>
        <a:spcBef>
          <a:spcPts val="166"/>
        </a:spcBef>
        <a:spcAft>
          <a:spcPts val="0"/>
        </a:spcAft>
        <a:buClrTx/>
        <a:buSzPct val="100000"/>
        <a:buFont typeface="Arial" panose="020B0604020202020204" pitchFamily="34" charset="0"/>
        <a:buChar char="•"/>
        <a:tabLst/>
        <a:defRPr kumimoji="1" lang="en-US" sz="831" b="0" kern="1200" baseline="0" dirty="0" smtClean="0">
          <a:solidFill>
            <a:schemeClr val="tx1"/>
          </a:solidFill>
          <a:latin typeface="+mn-lt"/>
          <a:ea typeface="+mn-ea"/>
          <a:cs typeface="+mn-cs"/>
        </a:defRPr>
      </a:lvl4pPr>
      <a:lvl5pPr marL="399581" indent="-132294" algn="l" defTabSz="598856" rtl="0" eaLnBrk="1" latinLnBrk="0" hangingPunct="1">
        <a:spcBef>
          <a:spcPts val="0"/>
        </a:spcBef>
        <a:spcAft>
          <a:spcPts val="750"/>
        </a:spcAft>
        <a:buClrTx/>
        <a:buSzPct val="100000"/>
        <a:buFont typeface="Verdana" panose="020B0604030504040204" pitchFamily="34" charset="0"/>
        <a:buChar char="−"/>
        <a:tabLst/>
        <a:defRPr kumimoji="1" lang="en-US" sz="825" kern="1200" baseline="0" dirty="0" smtClean="0">
          <a:solidFill>
            <a:schemeClr val="tx1"/>
          </a:solidFill>
          <a:latin typeface="+mn-lt"/>
          <a:ea typeface="+mn-ea"/>
          <a:cs typeface="+mn-cs"/>
        </a:defRPr>
      </a:lvl5pPr>
      <a:lvl6pPr marL="399581" indent="-132294" algn="l" defTabSz="685767" rtl="0" eaLnBrk="1" latinLnBrk="0" hangingPunct="1">
        <a:spcBef>
          <a:spcPts val="0"/>
        </a:spcBef>
        <a:spcAft>
          <a:spcPts val="750"/>
        </a:spcAft>
        <a:buFont typeface="Verdana" panose="020B0604030504040204" pitchFamily="34" charset="0"/>
        <a:buChar char="−"/>
        <a:defRPr kumimoji="1" sz="900" kern="1200" baseline="0">
          <a:solidFill>
            <a:schemeClr val="tx1"/>
          </a:solidFill>
          <a:latin typeface="+mn-lt"/>
          <a:ea typeface="+mn-ea"/>
          <a:cs typeface="+mn-cs"/>
        </a:defRPr>
      </a:lvl6pPr>
      <a:lvl7pPr marL="399581" indent="-132294" algn="l" defTabSz="685767" rtl="0" eaLnBrk="1" latinLnBrk="0" hangingPunct="1">
        <a:spcBef>
          <a:spcPts val="0"/>
        </a:spcBef>
        <a:spcAft>
          <a:spcPts val="750"/>
        </a:spcAft>
        <a:buFont typeface="Verdana" panose="020B0604030504040204" pitchFamily="34" charset="0"/>
        <a:buChar char="−"/>
        <a:defRPr kumimoji="1" sz="900" kern="1200">
          <a:solidFill>
            <a:schemeClr val="tx1"/>
          </a:solidFill>
          <a:latin typeface="+mn-lt"/>
          <a:ea typeface="+mn-ea"/>
          <a:cs typeface="+mn-cs"/>
        </a:defRPr>
      </a:lvl7pPr>
      <a:lvl8pPr marL="399581" indent="-132294" algn="l" defTabSz="685767" rtl="0" eaLnBrk="1" latinLnBrk="0" hangingPunct="1">
        <a:spcBef>
          <a:spcPts val="0"/>
        </a:spcBef>
        <a:spcAft>
          <a:spcPts val="750"/>
        </a:spcAft>
        <a:buFont typeface="Verdana" panose="020B0604030504040204" pitchFamily="34" charset="0"/>
        <a:buChar char="−"/>
        <a:defRPr kumimoji="1" sz="900" kern="1200" baseline="0">
          <a:solidFill>
            <a:schemeClr val="tx1"/>
          </a:solidFill>
          <a:latin typeface="+mn-lt"/>
          <a:ea typeface="+mn-ea"/>
          <a:cs typeface="+mn-cs"/>
        </a:defRPr>
      </a:lvl8pPr>
      <a:lvl9pPr marL="399581" indent="-132294" algn="l" defTabSz="685767" rtl="0" eaLnBrk="1" latinLnBrk="0" hangingPunct="1">
        <a:spcBef>
          <a:spcPts val="0"/>
        </a:spcBef>
        <a:spcAft>
          <a:spcPts val="750"/>
        </a:spcAft>
        <a:buFont typeface="Verdana" panose="020B0604030504040204" pitchFamily="34" charset="0"/>
        <a:buChar char="−"/>
        <a:defRPr kumimoji="1" sz="900" kern="1200" baseline="0">
          <a:solidFill>
            <a:schemeClr val="tx1"/>
          </a:solidFill>
          <a:latin typeface="+mn-lt"/>
          <a:ea typeface="+mn-ea"/>
          <a:cs typeface="+mn-cs"/>
        </a:defRPr>
      </a:lvl9pPr>
    </p:bodyStyle>
    <p:otherStyle>
      <a:defPPr>
        <a:defRPr lang="en-US"/>
      </a:defPPr>
      <a:lvl1pPr marL="0" algn="l" defTabSz="685767" rtl="0" eaLnBrk="1" latinLnBrk="0" hangingPunct="1">
        <a:defRPr kumimoji="1" sz="1350" kern="1200">
          <a:solidFill>
            <a:schemeClr val="tx1"/>
          </a:solidFill>
          <a:latin typeface="+mn-lt"/>
          <a:ea typeface="+mn-ea"/>
          <a:cs typeface="+mn-cs"/>
        </a:defRPr>
      </a:lvl1pPr>
      <a:lvl2pPr marL="342884" algn="l" defTabSz="685767" rtl="0" eaLnBrk="1" latinLnBrk="0" hangingPunct="1">
        <a:defRPr kumimoji="1" sz="1350" kern="1200">
          <a:solidFill>
            <a:schemeClr val="tx1"/>
          </a:solidFill>
          <a:latin typeface="+mn-lt"/>
          <a:ea typeface="+mn-ea"/>
          <a:cs typeface="+mn-cs"/>
        </a:defRPr>
      </a:lvl2pPr>
      <a:lvl3pPr marL="685767" algn="l" defTabSz="685767" rtl="0" eaLnBrk="1" latinLnBrk="0" hangingPunct="1">
        <a:defRPr kumimoji="1" sz="1350" kern="1200">
          <a:solidFill>
            <a:schemeClr val="tx1"/>
          </a:solidFill>
          <a:latin typeface="+mn-lt"/>
          <a:ea typeface="+mn-ea"/>
          <a:cs typeface="+mn-cs"/>
        </a:defRPr>
      </a:lvl3pPr>
      <a:lvl4pPr marL="1028651" algn="l" defTabSz="685767" rtl="0" eaLnBrk="1" latinLnBrk="0" hangingPunct="1">
        <a:defRPr kumimoji="1" sz="1350" kern="1200">
          <a:solidFill>
            <a:schemeClr val="tx1"/>
          </a:solidFill>
          <a:latin typeface="+mn-lt"/>
          <a:ea typeface="+mn-ea"/>
          <a:cs typeface="+mn-cs"/>
        </a:defRPr>
      </a:lvl4pPr>
      <a:lvl5pPr marL="1371534" algn="l" defTabSz="685767" rtl="0" eaLnBrk="1" latinLnBrk="0" hangingPunct="1">
        <a:defRPr kumimoji="1" sz="1350" kern="1200">
          <a:solidFill>
            <a:schemeClr val="tx1"/>
          </a:solidFill>
          <a:latin typeface="+mn-lt"/>
          <a:ea typeface="+mn-ea"/>
          <a:cs typeface="+mn-cs"/>
        </a:defRPr>
      </a:lvl5pPr>
      <a:lvl6pPr marL="1714419" algn="l" defTabSz="685767" rtl="0" eaLnBrk="1" latinLnBrk="0" hangingPunct="1">
        <a:defRPr kumimoji="1" sz="1350" kern="1200">
          <a:solidFill>
            <a:schemeClr val="tx1"/>
          </a:solidFill>
          <a:latin typeface="+mn-lt"/>
          <a:ea typeface="+mn-ea"/>
          <a:cs typeface="+mn-cs"/>
        </a:defRPr>
      </a:lvl6pPr>
      <a:lvl7pPr marL="2057302" algn="l" defTabSz="685767" rtl="0" eaLnBrk="1" latinLnBrk="0" hangingPunct="1">
        <a:defRPr kumimoji="1" sz="1350" kern="1200">
          <a:solidFill>
            <a:schemeClr val="tx1"/>
          </a:solidFill>
          <a:latin typeface="+mn-lt"/>
          <a:ea typeface="+mn-ea"/>
          <a:cs typeface="+mn-cs"/>
        </a:defRPr>
      </a:lvl7pPr>
      <a:lvl8pPr marL="2400185" algn="l" defTabSz="685767" rtl="0" eaLnBrk="1" latinLnBrk="0" hangingPunct="1">
        <a:defRPr kumimoji="1" sz="1350" kern="1200">
          <a:solidFill>
            <a:schemeClr val="tx1"/>
          </a:solidFill>
          <a:latin typeface="+mn-lt"/>
          <a:ea typeface="+mn-ea"/>
          <a:cs typeface="+mn-cs"/>
        </a:defRPr>
      </a:lvl8pPr>
      <a:lvl9pPr marL="2743069" algn="l" defTabSz="685767"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2160" userDrawn="1">
          <p15:clr>
            <a:srgbClr val="A4A3A4"/>
          </p15:clr>
        </p15:guide>
        <p15:guide id="1" orient="horz" pos="139" userDrawn="1">
          <p15:clr>
            <a:srgbClr val="A4A3A4"/>
          </p15:clr>
        </p15:guide>
        <p15:guide id="2" pos="2082" userDrawn="1">
          <p15:clr>
            <a:srgbClr val="A4A3A4"/>
          </p15:clr>
        </p15:guide>
        <p15:guide id="3" pos="2238" userDrawn="1">
          <p15:clr>
            <a:srgbClr val="A4A3A4"/>
          </p15:clr>
        </p15:guide>
        <p15:guide id="4" pos="4139" userDrawn="1">
          <p15:clr>
            <a:srgbClr val="A4A3A4"/>
          </p15:clr>
        </p15:guide>
        <p15:guide id="5" pos="181" userDrawn="1">
          <p15:clr>
            <a:srgbClr val="A4A3A4"/>
          </p15:clr>
        </p15:guide>
        <p15:guide id="6" orient="horz" pos="728" userDrawn="1">
          <p15:clr>
            <a:srgbClr val="A4A3A4"/>
          </p15:clr>
        </p15:guide>
        <p15:guide id="7" orient="horz" pos="924" userDrawn="1">
          <p15:clr>
            <a:srgbClr val="A4A3A4"/>
          </p15:clr>
        </p15:guide>
        <p15:guide id="8" orient="horz" pos="1351" userDrawn="1">
          <p15:clr>
            <a:srgbClr val="A4A3A4"/>
          </p15:clr>
        </p15:guide>
        <p15:guide id="9" orient="horz" pos="5740" userDrawn="1">
          <p15:clr>
            <a:srgbClr val="A4A3A4"/>
          </p15:clr>
        </p15:guide>
        <p15:guide id="10" orient="horz" pos="6003" userDrawn="1">
          <p15:clr>
            <a:srgbClr val="A4A3A4"/>
          </p15:clr>
        </p15:guide>
        <p15:guide id="11" orient="horz" pos="6166"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5.xml"/><Relationship Id="rId7" Type="http://schemas.openxmlformats.org/officeDocument/2006/relationships/oleObject" Target="../embeddings/oleObject4.bin"/><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7.xml"/><Relationship Id="rId7" Type="http://schemas.openxmlformats.org/officeDocument/2006/relationships/oleObject" Target="../embeddings/oleObject6.bin"/><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image" Target="../media/image6.png"/><Relationship Id="rId5" Type="http://schemas.openxmlformats.org/officeDocument/2006/relationships/image" Target="../media/image2.emf"/><Relationship Id="rId4"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1.xml"/><Relationship Id="rId7" Type="http://schemas.openxmlformats.org/officeDocument/2006/relationships/oleObject" Target="../embeddings/oleObject10.bin"/><Relationship Id="rId2" Type="http://schemas.openxmlformats.org/officeDocument/2006/relationships/tags" Target="../tags/tag10.xml"/><Relationship Id="rId1" Type="http://schemas.openxmlformats.org/officeDocument/2006/relationships/vmlDrawing" Target="../drawings/vmlDrawing7.vml"/><Relationship Id="rId6" Type="http://schemas.openxmlformats.org/officeDocument/2006/relationships/image" Target="../media/image2.emf"/><Relationship Id="rId5" Type="http://schemas.openxmlformats.org/officeDocument/2006/relationships/oleObject" Target="../embeddings/oleObject9.bin"/><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vmlDrawing" Target="../drawings/vmlDrawing8.vml"/><Relationship Id="rId5" Type="http://schemas.openxmlformats.org/officeDocument/2006/relationships/image" Target="../media/image2.emf"/><Relationship Id="rId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4.xml"/><Relationship Id="rId7" Type="http://schemas.openxmlformats.org/officeDocument/2006/relationships/oleObject" Target="../embeddings/oleObject13.bin"/><Relationship Id="rId2" Type="http://schemas.openxmlformats.org/officeDocument/2006/relationships/tags" Target="../tags/tag13.xml"/><Relationship Id="rId1" Type="http://schemas.openxmlformats.org/officeDocument/2006/relationships/vmlDrawing" Target="../drawings/vmlDrawing9.vml"/><Relationship Id="rId6" Type="http://schemas.openxmlformats.org/officeDocument/2006/relationships/image" Target="../media/image2.emf"/><Relationship Id="rId5" Type="http://schemas.openxmlformats.org/officeDocument/2006/relationships/oleObject" Target="../embeddings/oleObject12.bin"/><Relationship Id="rId4" Type="http://schemas.openxmlformats.org/officeDocument/2006/relationships/slideLayout" Target="../slideLayouts/slideLayout1.xml"/><Relationship Id="rId9" Type="http://schemas.openxmlformats.org/officeDocument/2006/relationships/hyperlink" Target="https://www.maff.go.jp/j/shokusan/recycle/syoku_loss/161227.html"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emf"/><Relationship Id="rId18" Type="http://schemas.openxmlformats.org/officeDocument/2006/relationships/package" Target="../embeddings/Microsoft_Word_Document3.docx"/><Relationship Id="rId26" Type="http://schemas.openxmlformats.org/officeDocument/2006/relationships/package" Target="../embeddings/Microsoft_Word_Document7.docx"/><Relationship Id="rId3" Type="http://schemas.openxmlformats.org/officeDocument/2006/relationships/tags" Target="../tags/tag16.xml"/><Relationship Id="rId21" Type="http://schemas.openxmlformats.org/officeDocument/2006/relationships/image" Target="../media/image12.emf"/><Relationship Id="rId7" Type="http://schemas.openxmlformats.org/officeDocument/2006/relationships/oleObject" Target="../embeddings/oleObject15.bin"/><Relationship Id="rId12" Type="http://schemas.openxmlformats.org/officeDocument/2006/relationships/package" Target="../embeddings/Microsoft_Word_Document.docx"/><Relationship Id="rId17" Type="http://schemas.openxmlformats.org/officeDocument/2006/relationships/image" Target="../media/image10.emf"/><Relationship Id="rId25" Type="http://schemas.openxmlformats.org/officeDocument/2006/relationships/image" Target="../media/image14.emf"/><Relationship Id="rId2" Type="http://schemas.openxmlformats.org/officeDocument/2006/relationships/tags" Target="../tags/tag15.xml"/><Relationship Id="rId16" Type="http://schemas.openxmlformats.org/officeDocument/2006/relationships/package" Target="../embeddings/Microsoft_Word_Document2.docx"/><Relationship Id="rId20" Type="http://schemas.openxmlformats.org/officeDocument/2006/relationships/package" Target="../embeddings/Microsoft_Word_Document4.docx"/><Relationship Id="rId29" Type="http://schemas.openxmlformats.org/officeDocument/2006/relationships/image" Target="../media/image16.emf"/><Relationship Id="rId1" Type="http://schemas.openxmlformats.org/officeDocument/2006/relationships/vmlDrawing" Target="../drawings/vmlDrawing10.vml"/><Relationship Id="rId6" Type="http://schemas.openxmlformats.org/officeDocument/2006/relationships/image" Target="../media/image2.emf"/><Relationship Id="rId11" Type="http://schemas.openxmlformats.org/officeDocument/2006/relationships/image" Target="../media/image18.png"/><Relationship Id="rId24" Type="http://schemas.openxmlformats.org/officeDocument/2006/relationships/package" Target="../embeddings/Microsoft_Word_Document6.docx"/><Relationship Id="rId5" Type="http://schemas.openxmlformats.org/officeDocument/2006/relationships/oleObject" Target="../embeddings/oleObject14.bin"/><Relationship Id="rId15" Type="http://schemas.openxmlformats.org/officeDocument/2006/relationships/image" Target="../media/image9.emf"/><Relationship Id="rId23" Type="http://schemas.openxmlformats.org/officeDocument/2006/relationships/image" Target="../media/image13.emf"/><Relationship Id="rId28" Type="http://schemas.openxmlformats.org/officeDocument/2006/relationships/package" Target="../embeddings/Microsoft_Word_Document8.docx"/><Relationship Id="rId10" Type="http://schemas.openxmlformats.org/officeDocument/2006/relationships/image" Target="../media/image17.png"/><Relationship Id="rId19" Type="http://schemas.openxmlformats.org/officeDocument/2006/relationships/image" Target="../media/image11.emf"/><Relationship Id="rId4" Type="http://schemas.openxmlformats.org/officeDocument/2006/relationships/slideLayout" Target="../slideLayouts/slideLayout1.xml"/><Relationship Id="rId9" Type="http://schemas.openxmlformats.org/officeDocument/2006/relationships/hyperlink" Target="https://www.maff.go.jp/j/shokusan/recycle/syoku_loss/161227.html" TargetMode="External"/><Relationship Id="rId14" Type="http://schemas.openxmlformats.org/officeDocument/2006/relationships/package" Target="../embeddings/Microsoft_Word_Document1.docx"/><Relationship Id="rId22" Type="http://schemas.openxmlformats.org/officeDocument/2006/relationships/package" Target="../embeddings/Microsoft_Word_Document5.docx"/><Relationship Id="rId27"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xml"/><Relationship Id="rId1" Type="http://schemas.openxmlformats.org/officeDocument/2006/relationships/vmlDrawing" Target="../drawings/vmlDrawing11.vml"/><Relationship Id="rId6" Type="http://schemas.openxmlformats.org/officeDocument/2006/relationships/image" Target="../media/image19.jpeg"/><Relationship Id="rId5" Type="http://schemas.openxmlformats.org/officeDocument/2006/relationships/image" Target="../media/image2.emf"/><Relationship Id="rId4" Type="http://schemas.openxmlformats.org/officeDocument/2006/relationships/oleObject" Target="../embeddings/oleObject16.bin"/></Relationships>
</file>

<file path=ppt/slides/_rels/slide11.xml.rels><?xml version="1.0" encoding="UTF-8" standalone="yes"?>
<Relationships xmlns="http://schemas.openxmlformats.org/package/2006/relationships"><Relationship Id="rId8" Type="http://schemas.openxmlformats.org/officeDocument/2006/relationships/package" Target="../embeddings/Microsoft_Word_Document9.docx"/><Relationship Id="rId3" Type="http://schemas.openxmlformats.org/officeDocument/2006/relationships/slideLayout" Target="../slideLayouts/slideLayout1.xml"/><Relationship Id="rId7" Type="http://schemas.openxmlformats.org/officeDocument/2006/relationships/image" Target="../media/image20.png"/><Relationship Id="rId2" Type="http://schemas.openxmlformats.org/officeDocument/2006/relationships/tags" Target="../tags/tag18.xml"/><Relationship Id="rId1" Type="http://schemas.openxmlformats.org/officeDocument/2006/relationships/vmlDrawing" Target="../drawings/vmlDrawing12.vml"/><Relationship Id="rId6" Type="http://schemas.openxmlformats.org/officeDocument/2006/relationships/image" Target="../media/image19.jpeg"/><Relationship Id="rId11" Type="http://schemas.openxmlformats.org/officeDocument/2006/relationships/image" Target="../media/image15.emf"/><Relationship Id="rId5" Type="http://schemas.openxmlformats.org/officeDocument/2006/relationships/image" Target="../media/image2.emf"/><Relationship Id="rId10" Type="http://schemas.openxmlformats.org/officeDocument/2006/relationships/package" Target="../embeddings/Microsoft_Word_Document10.docx"/><Relationship Id="rId4" Type="http://schemas.openxmlformats.org/officeDocument/2006/relationships/oleObject" Target="../embeddings/oleObject17.bin"/><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2.png"/><Relationship Id="rId2" Type="http://schemas.openxmlformats.org/officeDocument/2006/relationships/tags" Target="../tags/tag19.xml"/><Relationship Id="rId1" Type="http://schemas.openxmlformats.org/officeDocument/2006/relationships/vmlDrawing" Target="../drawings/vmlDrawing13.vml"/><Relationship Id="rId6" Type="http://schemas.openxmlformats.org/officeDocument/2006/relationships/image" Target="../media/image21.jpeg"/><Relationship Id="rId5" Type="http://schemas.openxmlformats.org/officeDocument/2006/relationships/image" Target="../media/image2.emf"/><Relationship Id="rId4" Type="http://schemas.openxmlformats.org/officeDocument/2006/relationships/oleObject" Target="../embeddings/oleObject18.bin"/></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vmlDrawing" Target="../drawings/vmlDrawing14.vml"/><Relationship Id="rId6" Type="http://schemas.openxmlformats.org/officeDocument/2006/relationships/image" Target="../media/image23.jpeg"/><Relationship Id="rId5" Type="http://schemas.openxmlformats.org/officeDocument/2006/relationships/image" Target="../media/image24.emf"/><Relationship Id="rId4" Type="http://schemas.openxmlformats.org/officeDocument/2006/relationships/oleObject" Target="../embeddings/oleObject19.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vmlDrawing" Target="../drawings/vmlDrawing15.vml"/><Relationship Id="rId6" Type="http://schemas.openxmlformats.org/officeDocument/2006/relationships/image" Target="../media/image23.jpeg"/><Relationship Id="rId5" Type="http://schemas.openxmlformats.org/officeDocument/2006/relationships/image" Target="../media/image24.emf"/><Relationship Id="rId4" Type="http://schemas.openxmlformats.org/officeDocument/2006/relationships/oleObject" Target="../embeddings/oleObject20.bin"/></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23.xml"/><Relationship Id="rId7" Type="http://schemas.openxmlformats.org/officeDocument/2006/relationships/oleObject" Target="../embeddings/oleObject22.bin"/><Relationship Id="rId2" Type="http://schemas.openxmlformats.org/officeDocument/2006/relationships/tags" Target="../tags/tag22.xml"/><Relationship Id="rId1" Type="http://schemas.openxmlformats.org/officeDocument/2006/relationships/vmlDrawing" Target="../drawings/vmlDrawing16.vml"/><Relationship Id="rId6" Type="http://schemas.openxmlformats.org/officeDocument/2006/relationships/image" Target="../media/image2.emf"/><Relationship Id="rId5" Type="http://schemas.openxmlformats.org/officeDocument/2006/relationships/oleObject" Target="../embeddings/oleObject21.bin"/><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25.xml"/><Relationship Id="rId7" Type="http://schemas.openxmlformats.org/officeDocument/2006/relationships/oleObject" Target="../embeddings/oleObject24.bin"/><Relationship Id="rId2" Type="http://schemas.openxmlformats.org/officeDocument/2006/relationships/tags" Target="../tags/tag24.xml"/><Relationship Id="rId1" Type="http://schemas.openxmlformats.org/officeDocument/2006/relationships/vmlDrawing" Target="../drawings/vmlDrawing17.vml"/><Relationship Id="rId6" Type="http://schemas.openxmlformats.org/officeDocument/2006/relationships/image" Target="../media/image2.emf"/><Relationship Id="rId5" Type="http://schemas.openxmlformats.org/officeDocument/2006/relationships/oleObject" Target="../embeddings/oleObject23.bin"/><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bwMode="gray">
          <a:xfrm>
            <a:off x="690664" y="1208584"/>
            <a:ext cx="5476673" cy="7236804"/>
          </a:xfrm>
          <a:prstGeom prst="rect">
            <a:avLst/>
          </a:prstGeom>
          <a:solidFill>
            <a:schemeClr val="bg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t"/>
            <a:endParaRPr lang="en-US" altLang="ja-JP" sz="2000" dirty="0"/>
          </a:p>
          <a:p>
            <a:pPr algn="ctr" fontAlgn="t"/>
            <a:endParaRPr lang="en-US" altLang="ja-JP" sz="2000" dirty="0"/>
          </a:p>
          <a:p>
            <a:pPr algn="ctr" fontAlgn="t"/>
            <a:r>
              <a:rPr lang="ja-JP" altLang="en-US" sz="2000" dirty="0"/>
              <a:t>脱炭素ライフスタイル推進事業の</a:t>
            </a:r>
            <a:endParaRPr lang="en-US" altLang="ja-JP" sz="2000" dirty="0"/>
          </a:p>
          <a:p>
            <a:pPr algn="ctr" fontAlgn="t"/>
            <a:r>
              <a:rPr lang="ja-JP" altLang="en-US" sz="2000" dirty="0"/>
              <a:t>高度化検討等委託業務</a:t>
            </a:r>
            <a:endParaRPr lang="en-US" altLang="ja-JP" sz="2000" dirty="0"/>
          </a:p>
          <a:p>
            <a:pPr algn="ctr" fontAlgn="t"/>
            <a:br>
              <a:rPr lang="ja-JP" altLang="en-US" sz="2400" dirty="0"/>
            </a:br>
            <a:r>
              <a:rPr lang="ja-JP" altLang="en-US" sz="3200" dirty="0"/>
              <a:t>会場アンケート設問集</a:t>
            </a:r>
            <a:br>
              <a:rPr lang="ja-JP" altLang="en-US" sz="3200" dirty="0"/>
            </a:br>
            <a:endParaRPr lang="en-US" altLang="ja-JP" sz="3200" dirty="0"/>
          </a:p>
          <a:p>
            <a:pPr marL="1692000" lvl="2" indent="-457200" fontAlgn="t">
              <a:buFont typeface="Arial" panose="020B0604020202020204" pitchFamily="34" charset="0"/>
              <a:buChar char="•"/>
            </a:pPr>
            <a:r>
              <a:rPr lang="ja-JP" altLang="en-US" sz="2400" dirty="0"/>
              <a:t>クールビズ</a:t>
            </a:r>
            <a:endParaRPr lang="en-US" altLang="ja-JP" sz="2400" dirty="0"/>
          </a:p>
          <a:p>
            <a:pPr marL="1692000" lvl="2" indent="-457200" fontAlgn="t">
              <a:buFont typeface="Arial" panose="020B0604020202020204" pitchFamily="34" charset="0"/>
              <a:buChar char="•"/>
            </a:pPr>
            <a:r>
              <a:rPr lang="ja-JP" altLang="en-US" sz="2400" dirty="0"/>
              <a:t>ウォームビズ</a:t>
            </a:r>
            <a:endParaRPr lang="en-US" altLang="ja-JP" sz="2400" dirty="0"/>
          </a:p>
          <a:p>
            <a:pPr marL="1692000" lvl="2" indent="-457200" fontAlgn="t">
              <a:buFont typeface="Arial" panose="020B0604020202020204" pitchFamily="34" charset="0"/>
              <a:buChar char="•"/>
            </a:pPr>
            <a:r>
              <a:rPr lang="en-US" altLang="ja-JP" sz="2400" dirty="0"/>
              <a:t>LED</a:t>
            </a:r>
            <a:r>
              <a:rPr lang="ja-JP" altLang="en-US" sz="2400" dirty="0"/>
              <a:t>照明</a:t>
            </a:r>
            <a:endParaRPr lang="en-US" altLang="ja-JP" sz="2400" dirty="0"/>
          </a:p>
          <a:p>
            <a:pPr marL="1692000" lvl="2" indent="-457200" fontAlgn="t">
              <a:buFont typeface="Arial" panose="020B0604020202020204" pitchFamily="34" charset="0"/>
              <a:buChar char="•"/>
            </a:pPr>
            <a:r>
              <a:rPr lang="ja-JP" altLang="en-US" sz="2400" dirty="0"/>
              <a:t>スマートムーブ</a:t>
            </a:r>
            <a:endParaRPr lang="en-US" altLang="ja-JP" sz="2400" dirty="0"/>
          </a:p>
          <a:p>
            <a:pPr marL="1692000" lvl="2" indent="-457200" fontAlgn="t">
              <a:buFont typeface="Arial" panose="020B0604020202020204" pitchFamily="34" charset="0"/>
              <a:buChar char="•"/>
            </a:pPr>
            <a:r>
              <a:rPr lang="ja-JP" altLang="en-US" sz="2400" dirty="0"/>
              <a:t>カーシェア</a:t>
            </a:r>
            <a:endParaRPr lang="en-US" altLang="ja-JP" sz="2400" dirty="0"/>
          </a:p>
          <a:p>
            <a:pPr marL="1692000" lvl="2" indent="-457200" fontAlgn="t">
              <a:buFont typeface="Arial" panose="020B0604020202020204" pitchFamily="34" charset="0"/>
              <a:buChar char="•"/>
            </a:pPr>
            <a:r>
              <a:rPr lang="ja-JP" altLang="en-US" sz="2400" dirty="0"/>
              <a:t>再エネ電力メニュー</a:t>
            </a:r>
            <a:endParaRPr lang="en-US" altLang="ja-JP" sz="2400" dirty="0"/>
          </a:p>
          <a:p>
            <a:pPr marL="1692000" lvl="2" indent="-457200" fontAlgn="t">
              <a:buFont typeface="Arial" panose="020B0604020202020204" pitchFamily="34" charset="0"/>
              <a:buChar char="•"/>
            </a:pPr>
            <a:r>
              <a:rPr lang="ja-JP" altLang="en-US" sz="2400" dirty="0"/>
              <a:t>食品ロス削減</a:t>
            </a:r>
            <a:endParaRPr lang="en-US" altLang="ja-JP" sz="2400" dirty="0"/>
          </a:p>
          <a:p>
            <a:pPr marL="1692000" lvl="2" indent="-457200" fontAlgn="t">
              <a:buFont typeface="Arial" panose="020B0604020202020204" pitchFamily="34" charset="0"/>
              <a:buChar char="•"/>
            </a:pPr>
            <a:r>
              <a:rPr lang="ja-JP" altLang="en-US" sz="2400" dirty="0"/>
              <a:t>省エネ家電</a:t>
            </a:r>
            <a:endParaRPr lang="en-US" altLang="ja-JP" sz="2400" dirty="0"/>
          </a:p>
          <a:p>
            <a:pPr marL="1692000" lvl="2" indent="-457200" fontAlgn="t">
              <a:buFont typeface="Arial" panose="020B0604020202020204" pitchFamily="34" charset="0"/>
              <a:buChar char="•"/>
            </a:pPr>
            <a:r>
              <a:rPr lang="ja-JP" altLang="en-US" sz="2400" dirty="0"/>
              <a:t>省エネ住宅</a:t>
            </a:r>
            <a:endParaRPr lang="en-US" altLang="ja-JP" sz="2400" dirty="0"/>
          </a:p>
          <a:p>
            <a:pPr marL="1692000" lvl="2" indent="-457200" fontAlgn="t">
              <a:buFont typeface="Arial" panose="020B0604020202020204" pitchFamily="34" charset="0"/>
              <a:buChar char="•"/>
            </a:pPr>
            <a:r>
              <a:rPr lang="ja-JP" altLang="en-US" sz="2400" dirty="0"/>
              <a:t>エコカー</a:t>
            </a:r>
            <a:endParaRPr lang="en-US" altLang="ja-JP" sz="2400" dirty="0"/>
          </a:p>
          <a:p>
            <a:pPr marL="1692000" lvl="2" indent="-457200" fontAlgn="t">
              <a:buFont typeface="Arial" panose="020B0604020202020204" pitchFamily="34" charset="0"/>
              <a:buChar char="•"/>
            </a:pPr>
            <a:r>
              <a:rPr lang="ja-JP" altLang="en-US" sz="2400" dirty="0"/>
              <a:t>エコドライブ</a:t>
            </a:r>
            <a:endParaRPr lang="en-US" altLang="ja-JP" sz="2400" dirty="0"/>
          </a:p>
          <a:p>
            <a:pPr marL="1692000" lvl="2" indent="-457200" fontAlgn="t">
              <a:buFont typeface="Arial" panose="020B0604020202020204" pitchFamily="34" charset="0"/>
              <a:buChar char="•"/>
            </a:pPr>
            <a:r>
              <a:rPr lang="ja-JP" altLang="en-US" sz="2400" dirty="0"/>
              <a:t>低炭素物流</a:t>
            </a:r>
            <a:endParaRPr lang="en-US" altLang="ja-JP" sz="2400" dirty="0"/>
          </a:p>
          <a:p>
            <a:pPr marL="1692000" lvl="2" indent="-457200" fontAlgn="t">
              <a:buFont typeface="Arial" panose="020B0604020202020204" pitchFamily="34" charset="0"/>
              <a:buChar char="•"/>
            </a:pPr>
            <a:r>
              <a:rPr lang="ja-JP" altLang="en-US" sz="2400" dirty="0"/>
              <a:t>環境意識</a:t>
            </a:r>
            <a:endParaRPr lang="en-US" altLang="ja-JP" sz="2400" dirty="0"/>
          </a:p>
          <a:p>
            <a:pPr marL="1234800" lvl="2" fontAlgn="t"/>
            <a:endParaRPr lang="ja-JP" altLang="en-US" sz="2400" dirty="0">
              <a:solidFill>
                <a:srgbClr val="000000"/>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059589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32" name="think-cell スライド" r:id="rId5" imgW="563" imgH="564" progId="TCLayout.ActiveDocument.1">
                  <p:embed/>
                </p:oleObj>
              </mc:Choice>
              <mc:Fallback>
                <p:oleObj name="think-cell スライド" r:id="rId5" imgW="563" imgH="564" progId="TCLayout.ActiveDocument.1">
                  <p:embed/>
                  <p:pic>
                    <p:nvPicPr>
                      <p:cNvPr id="3" name="オブジェクト 2" hidden="1"/>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33" name="think-cell Slide" r:id="rId7" imgW="563" imgH="564" progId="TCLayout.ActiveDocument.1">
                  <p:embed/>
                </p:oleObj>
              </mc:Choice>
              <mc:Fallback>
                <p:oleObj name="think-cell Slide" r:id="rId7" imgW="563" imgH="564" progId="TCLayout.ActiveDocument.1">
                  <p:embed/>
                  <p:pic>
                    <p:nvPicPr>
                      <p:cNvPr id="2" name="オブジェクト 1" hidden="1"/>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76" name="グループ化 75"/>
          <p:cNvGrpSpPr/>
          <p:nvPr/>
        </p:nvGrpSpPr>
        <p:grpSpPr>
          <a:xfrm>
            <a:off x="278999" y="10386514"/>
            <a:ext cx="6300001" cy="503841"/>
            <a:chOff x="278999" y="7885586"/>
            <a:chExt cx="6300001" cy="503841"/>
          </a:xfrm>
        </p:grpSpPr>
        <p:sp>
          <p:nvSpPr>
            <p:cNvPr id="80" name="テキスト ボックス 79"/>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9" name="グループ化 8">
            <a:extLst>
              <a:ext uri="{FF2B5EF4-FFF2-40B4-BE49-F238E27FC236}">
                <a16:creationId xmlns:a16="http://schemas.microsoft.com/office/drawing/2014/main" id="{B17CB47F-30F5-494D-B3E6-DEC9C05D9C0A}"/>
              </a:ext>
            </a:extLst>
          </p:cNvPr>
          <p:cNvGrpSpPr/>
          <p:nvPr/>
        </p:nvGrpSpPr>
        <p:grpSpPr>
          <a:xfrm>
            <a:off x="278999" y="848077"/>
            <a:ext cx="6300001" cy="1592927"/>
            <a:chOff x="278999" y="921029"/>
            <a:chExt cx="6300001" cy="1592927"/>
          </a:xfrm>
        </p:grpSpPr>
        <p:sp>
          <p:nvSpPr>
            <p:cNvPr id="5" name="角丸四角形 4"/>
            <p:cNvSpPr/>
            <p:nvPr/>
          </p:nvSpPr>
          <p:spPr bwMode="gray">
            <a:xfrm>
              <a:off x="279000" y="921029"/>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1</a:t>
              </a:r>
              <a:r>
                <a:rPr kumimoji="1" lang="ja-JP" altLang="en-US" sz="11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57" name="テキスト ボックス 56">
              <a:extLst>
                <a:ext uri="{FF2B5EF4-FFF2-40B4-BE49-F238E27FC236}">
                  <a16:creationId xmlns:a16="http://schemas.microsoft.com/office/drawing/2014/main" id="{204DF443-049E-4F73-BB16-4DDD1EAFCC2A}"/>
                </a:ext>
              </a:extLst>
            </p:cNvPr>
            <p:cNvSpPr txBox="1"/>
            <p:nvPr/>
          </p:nvSpPr>
          <p:spPr>
            <a:xfrm>
              <a:off x="278999" y="1119577"/>
              <a:ext cx="6300000" cy="1394379"/>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性別</a:t>
              </a: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男性　□ 女性　□ その他</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年齢	□ </a:t>
              </a:r>
              <a:r>
                <a:rPr kumimoji="1" lang="en-US" altLang="ja-JP" sz="1000" dirty="0">
                  <a:latin typeface="メイリオ" panose="020B0604030504040204" pitchFamily="50" charset="-128"/>
                  <a:ea typeface="メイリオ" panose="020B0604030504040204" pitchFamily="50" charset="-128"/>
                </a:rPr>
                <a:t>10</a:t>
              </a:r>
              <a:r>
                <a:rPr kumimoji="1" lang="ja-JP" altLang="en-US" sz="1000" dirty="0">
                  <a:latin typeface="メイリオ" panose="020B0604030504040204" pitchFamily="50" charset="-128"/>
                  <a:ea typeface="メイリオ" panose="020B0604030504040204" pitchFamily="50" charset="-128"/>
                </a:rPr>
                <a:t>代以下　□ </a:t>
              </a:r>
              <a:r>
                <a:rPr kumimoji="1" lang="en-US" altLang="ja-JP" sz="1000" dirty="0">
                  <a:latin typeface="メイリオ" panose="020B0604030504040204" pitchFamily="50" charset="-128"/>
                  <a:ea typeface="メイリオ" panose="020B0604030504040204" pitchFamily="50" charset="-128"/>
                </a:rPr>
                <a:t>20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30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40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50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60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70</a:t>
              </a:r>
              <a:r>
                <a:rPr kumimoji="1" lang="ja-JP" altLang="en-US" sz="1000" dirty="0">
                  <a:latin typeface="メイリオ" panose="020B0604030504040204" pitchFamily="50" charset="-128"/>
                  <a:ea typeface="メイリオ" panose="020B0604030504040204" pitchFamily="50" charset="-128"/>
                </a:rPr>
                <a:t>代以上</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職業	□ 自営業　□ 公務員　□ 教職員　□ 医師・医療　□ 会社経営　□ 会社役員　□ 会社員</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農林・水産　□ 弁護士・税理士</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学生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専業主婦・主夫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フリーター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無職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その他（具体的に　　　　　　　　　　　　　　　　　　　　　　　　　　　　　　　　　　　）</a:t>
              </a:r>
            </a:p>
          </p:txBody>
        </p:sp>
      </p:grpSp>
      <p:sp>
        <p:nvSpPr>
          <p:cNvPr id="46" name="テキスト ボックス 45">
            <a:extLst>
              <a:ext uri="{FF2B5EF4-FFF2-40B4-BE49-F238E27FC236}">
                <a16:creationId xmlns:a16="http://schemas.microsoft.com/office/drawing/2014/main" id="{1A44D6F6-B33A-4EA7-A15B-4C2655E54004}"/>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aphicFrame>
        <p:nvGraphicFramePr>
          <p:cNvPr id="34" name="表 5">
            <a:extLst>
              <a:ext uri="{FF2B5EF4-FFF2-40B4-BE49-F238E27FC236}">
                <a16:creationId xmlns:a16="http://schemas.microsoft.com/office/drawing/2014/main" id="{8D9BB67E-925E-4438-BAC2-28D280D3141B}"/>
              </a:ext>
            </a:extLst>
          </p:cNvPr>
          <p:cNvGraphicFramePr>
            <a:graphicFrameLocks noGrp="1"/>
          </p:cNvGraphicFramePr>
          <p:nvPr>
            <p:extLst>
              <p:ext uri="{D42A27DB-BD31-4B8C-83A1-F6EECF244321}">
                <p14:modId xmlns:p14="http://schemas.microsoft.com/office/powerpoint/2010/main" val="3759944493"/>
              </p:ext>
            </p:extLst>
          </p:nvPr>
        </p:nvGraphicFramePr>
        <p:xfrm>
          <a:off x="270664" y="3547098"/>
          <a:ext cx="6300000" cy="1920240"/>
        </p:xfrm>
        <a:graphic>
          <a:graphicData uri="http://schemas.openxmlformats.org/drawingml/2006/table">
            <a:tbl>
              <a:tblPr firstRow="1" bandRow="1">
                <a:tableStyleId>{5C22544A-7EE6-4342-B048-85BDC9FD1C3A}</a:tableStyleId>
              </a:tblPr>
              <a:tblGrid>
                <a:gridCol w="4382472">
                  <a:extLst>
                    <a:ext uri="{9D8B030D-6E8A-4147-A177-3AD203B41FA5}">
                      <a16:colId xmlns:a16="http://schemas.microsoft.com/office/drawing/2014/main" val="347369633"/>
                    </a:ext>
                  </a:extLst>
                </a:gridCol>
                <a:gridCol w="958764">
                  <a:extLst>
                    <a:ext uri="{9D8B030D-6E8A-4147-A177-3AD203B41FA5}">
                      <a16:colId xmlns:a16="http://schemas.microsoft.com/office/drawing/2014/main" val="3725948415"/>
                    </a:ext>
                  </a:extLst>
                </a:gridCol>
                <a:gridCol w="958764">
                  <a:extLst>
                    <a:ext uri="{9D8B030D-6E8A-4147-A177-3AD203B41FA5}">
                      <a16:colId xmlns:a16="http://schemas.microsoft.com/office/drawing/2014/main" val="3798468245"/>
                    </a:ext>
                  </a:extLst>
                </a:gridCol>
              </a:tblGrid>
              <a:tr h="0">
                <a:tc>
                  <a:txBody>
                    <a:bodyPr/>
                    <a:lstStyle/>
                    <a:p>
                      <a:pPr algn="ctr"/>
                      <a:endParaRPr kumimoji="1" lang="ja-JP" altLang="en-US" sz="1050" b="0" dirty="0">
                        <a:solidFill>
                          <a:schemeClr val="tx1"/>
                        </a:solidFill>
                        <a:latin typeface="メイリオ" panose="020B0604030504040204" pitchFamily="50" charset="-128"/>
                        <a:ea typeface="メイリオ" panose="020B0604030504040204" pitchFamily="50" charset="-128"/>
                      </a:endParaRP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en-US" altLang="ja-JP" sz="1050" b="0"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1050" b="0" dirty="0">
                        <a:solidFill>
                          <a:schemeClr val="tx1"/>
                        </a:solidFill>
                        <a:latin typeface="メイリオ" panose="020B0604030504040204" pitchFamily="50" charset="-128"/>
                        <a:ea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en-US" altLang="ja-JP" sz="1050" b="0" dirty="0">
                        <a:solidFill>
                          <a:schemeClr val="tx1"/>
                        </a:solidFill>
                        <a:latin typeface="メイリオ" panose="020B0604030504040204" pitchFamily="50" charset="-128"/>
                        <a:ea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748231"/>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常に行っている</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5485584"/>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気づいたときに行っている</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215971"/>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行っていないが、行いたいと思っている</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0868751"/>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行っておらず、行いたいとも思わない</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3578525"/>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クールビズを知らなかった</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840766"/>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クールビズを行うことができない　</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67"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6416949"/>
                  </a:ext>
                </a:extLst>
              </a:tr>
            </a:tbl>
          </a:graphicData>
        </a:graphic>
      </p:graphicFrame>
      <p:grpSp>
        <p:nvGrpSpPr>
          <p:cNvPr id="7" name="グループ化 6">
            <a:extLst>
              <a:ext uri="{FF2B5EF4-FFF2-40B4-BE49-F238E27FC236}">
                <a16:creationId xmlns:a16="http://schemas.microsoft.com/office/drawing/2014/main" id="{A992DED3-3DB5-4038-8F07-A211F4983A87}"/>
              </a:ext>
            </a:extLst>
          </p:cNvPr>
          <p:cNvGrpSpPr/>
          <p:nvPr/>
        </p:nvGrpSpPr>
        <p:grpSpPr>
          <a:xfrm>
            <a:off x="243000" y="2470634"/>
            <a:ext cx="6334940" cy="457769"/>
            <a:chOff x="243000" y="2600871"/>
            <a:chExt cx="6334940" cy="457769"/>
          </a:xfrm>
        </p:grpSpPr>
        <p:sp>
          <p:nvSpPr>
            <p:cNvPr id="56" name="テキスト ボックス 55">
              <a:extLst>
                <a:ext uri="{FF2B5EF4-FFF2-40B4-BE49-F238E27FC236}">
                  <a16:creationId xmlns:a16="http://schemas.microsoft.com/office/drawing/2014/main" id="{CD7AE21A-8CF3-4307-A0BD-0871AA9F4148}"/>
                </a:ext>
              </a:extLst>
            </p:cNvPr>
            <p:cNvSpPr txBox="1"/>
            <p:nvPr/>
          </p:nvSpPr>
          <p:spPr>
            <a:xfrm>
              <a:off x="243000" y="2791787"/>
              <a:ext cx="4410136" cy="266853"/>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現在の就業場所についてお聞かせください（</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a:t>
              </a:r>
            </a:p>
          </p:txBody>
        </p:sp>
        <p:sp>
          <p:nvSpPr>
            <p:cNvPr id="58" name="角丸四角形 56">
              <a:extLst>
                <a:ext uri="{FF2B5EF4-FFF2-40B4-BE49-F238E27FC236}">
                  <a16:creationId xmlns:a16="http://schemas.microsoft.com/office/drawing/2014/main" id="{23700C3D-0830-4598-B780-5B094E6A8479}"/>
                </a:ext>
              </a:extLst>
            </p:cNvPr>
            <p:cNvSpPr/>
            <p:nvPr/>
          </p:nvSpPr>
          <p:spPr bwMode="gray">
            <a:xfrm>
              <a:off x="270663" y="2600871"/>
              <a:ext cx="6307277"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2</a:t>
              </a:r>
              <a:r>
                <a:rPr kumimoji="1" lang="ja-JP" altLang="en-US" sz="1100" b="1" dirty="0">
                  <a:solidFill>
                    <a:schemeClr val="bg1"/>
                  </a:solidFill>
                  <a:latin typeface="メイリオ" panose="020B0604030504040204" pitchFamily="50" charset="-128"/>
                  <a:ea typeface="メイリオ" panose="020B0604030504040204" pitchFamily="50" charset="-128"/>
                </a:rPr>
                <a:t>．出社状況</a:t>
              </a:r>
            </a:p>
          </p:txBody>
        </p:sp>
      </p:grpSp>
      <p:grpSp>
        <p:nvGrpSpPr>
          <p:cNvPr id="78" name="グループ化 77">
            <a:extLst>
              <a:ext uri="{FF2B5EF4-FFF2-40B4-BE49-F238E27FC236}">
                <a16:creationId xmlns:a16="http://schemas.microsoft.com/office/drawing/2014/main" id="{6A57D336-70D5-45EB-895D-BCEC8D45B870}"/>
              </a:ext>
            </a:extLst>
          </p:cNvPr>
          <p:cNvGrpSpPr/>
          <p:nvPr/>
        </p:nvGrpSpPr>
        <p:grpSpPr>
          <a:xfrm>
            <a:off x="277941" y="8883574"/>
            <a:ext cx="6301059" cy="951182"/>
            <a:chOff x="277941" y="8883574"/>
            <a:chExt cx="6301059" cy="951182"/>
          </a:xfrm>
        </p:grpSpPr>
        <p:grpSp>
          <p:nvGrpSpPr>
            <p:cNvPr id="79" name="グループ化 78">
              <a:extLst>
                <a:ext uri="{FF2B5EF4-FFF2-40B4-BE49-F238E27FC236}">
                  <a16:creationId xmlns:a16="http://schemas.microsoft.com/office/drawing/2014/main" id="{9BE1CF72-B386-4566-B08D-D672EE2DC14E}"/>
                </a:ext>
              </a:extLst>
            </p:cNvPr>
            <p:cNvGrpSpPr/>
            <p:nvPr/>
          </p:nvGrpSpPr>
          <p:grpSpPr>
            <a:xfrm>
              <a:off x="277941" y="8883574"/>
              <a:ext cx="6301059" cy="904497"/>
              <a:chOff x="277941" y="8883574"/>
              <a:chExt cx="6301059" cy="904497"/>
            </a:xfrm>
          </p:grpSpPr>
          <p:sp>
            <p:nvSpPr>
              <p:cNvPr id="82" name="正方形/長方形 81">
                <a:extLst>
                  <a:ext uri="{FF2B5EF4-FFF2-40B4-BE49-F238E27FC236}">
                    <a16:creationId xmlns:a16="http://schemas.microsoft.com/office/drawing/2014/main" id="{A5E3F20E-54DB-4990-9BB1-43DAFE37693C}"/>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E1E21D8C-BD89-4EDC-BE5C-A67E04715F5C}"/>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81" name="テキスト ボックス 80">
              <a:extLst>
                <a:ext uri="{FF2B5EF4-FFF2-40B4-BE49-F238E27FC236}">
                  <a16:creationId xmlns:a16="http://schemas.microsoft.com/office/drawing/2014/main" id="{815469BB-4495-4C24-B640-E97624FB0CEF}"/>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grpSp>
        <p:nvGrpSpPr>
          <p:cNvPr id="85" name="グループ化 84">
            <a:extLst>
              <a:ext uri="{FF2B5EF4-FFF2-40B4-BE49-F238E27FC236}">
                <a16:creationId xmlns:a16="http://schemas.microsoft.com/office/drawing/2014/main" id="{1765E8D7-6ED4-4766-9DFC-4FA09B80401D}"/>
              </a:ext>
            </a:extLst>
          </p:cNvPr>
          <p:cNvGrpSpPr/>
          <p:nvPr/>
        </p:nvGrpSpPr>
        <p:grpSpPr>
          <a:xfrm>
            <a:off x="278999" y="7911480"/>
            <a:ext cx="6607613" cy="942464"/>
            <a:chOff x="278999" y="7576019"/>
            <a:chExt cx="6607613" cy="942464"/>
          </a:xfrm>
        </p:grpSpPr>
        <p:sp>
          <p:nvSpPr>
            <p:cNvPr id="87" name="角丸四角形 9">
              <a:extLst>
                <a:ext uri="{FF2B5EF4-FFF2-40B4-BE49-F238E27FC236}">
                  <a16:creationId xmlns:a16="http://schemas.microsoft.com/office/drawing/2014/main" id="{9C0AD531-9AC5-4507-827F-67713DAFFB0E}"/>
                </a:ext>
              </a:extLst>
            </p:cNvPr>
            <p:cNvSpPr/>
            <p:nvPr/>
          </p:nvSpPr>
          <p:spPr bwMode="gray">
            <a:xfrm>
              <a:off x="279000" y="7576019"/>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6</a:t>
              </a:r>
              <a:r>
                <a:rPr kumimoji="1" lang="ja-JP" altLang="en-US" sz="11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88" name="テキスト ボックス 87">
              <a:extLst>
                <a:ext uri="{FF2B5EF4-FFF2-40B4-BE49-F238E27FC236}">
                  <a16:creationId xmlns:a16="http://schemas.microsoft.com/office/drawing/2014/main" id="{352D688E-C820-4AD6-AC90-46E9A19F5E39}"/>
                </a:ext>
              </a:extLst>
            </p:cNvPr>
            <p:cNvSpPr txBox="1"/>
            <p:nvPr/>
          </p:nvSpPr>
          <p:spPr>
            <a:xfrm>
              <a:off x="278999" y="7743746"/>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WEB</a:t>
              </a:r>
              <a:r>
                <a:rPr kumimoji="1" lang="ja-JP" altLang="en-US" sz="105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050" baseline="30000" dirty="0">
                  <a:latin typeface="メイリオ" panose="020B0604030504040204" pitchFamily="50" charset="-128"/>
                  <a:ea typeface="メイリオ" panose="020B0604030504040204" pitchFamily="50" charset="-128"/>
                </a:rPr>
                <a:t>*</a:t>
              </a:r>
              <a:r>
                <a:rPr kumimoji="1" lang="en-US" altLang="ja-JP" sz="1050" baseline="3000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a:t>
              </a:r>
            </a:p>
          </p:txBody>
        </p:sp>
        <p:grpSp>
          <p:nvGrpSpPr>
            <p:cNvPr id="89" name="グループ化 88">
              <a:extLst>
                <a:ext uri="{FF2B5EF4-FFF2-40B4-BE49-F238E27FC236}">
                  <a16:creationId xmlns:a16="http://schemas.microsoft.com/office/drawing/2014/main" id="{37EA83FF-D3FD-4AA1-A1F0-9EF5AAF42B67}"/>
                </a:ext>
              </a:extLst>
            </p:cNvPr>
            <p:cNvGrpSpPr/>
            <p:nvPr/>
          </p:nvGrpSpPr>
          <p:grpSpPr>
            <a:xfrm>
              <a:off x="279000" y="8029777"/>
              <a:ext cx="6607612" cy="488706"/>
              <a:chOff x="279000" y="7863920"/>
              <a:chExt cx="6607612" cy="488706"/>
            </a:xfrm>
          </p:grpSpPr>
          <p:sp>
            <p:nvSpPr>
              <p:cNvPr id="90" name="テキスト ボックス 89">
                <a:extLst>
                  <a:ext uri="{FF2B5EF4-FFF2-40B4-BE49-F238E27FC236}">
                    <a16:creationId xmlns:a16="http://schemas.microsoft.com/office/drawing/2014/main" id="{E67212A1-82DA-41CC-B0B4-3CB73535EAD1}"/>
                  </a:ext>
                </a:extLst>
              </p:cNvPr>
              <p:cNvSpPr txBox="1"/>
              <p:nvPr/>
            </p:nvSpPr>
            <p:spPr>
              <a:xfrm>
                <a:off x="4584840" y="7863920"/>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以下は下から選択して下さい</a:t>
                </a:r>
              </a:p>
            </p:txBody>
          </p:sp>
          <p:sp>
            <p:nvSpPr>
              <p:cNvPr id="91" name="テキスト ボックス 90">
                <a:extLst>
                  <a:ext uri="{FF2B5EF4-FFF2-40B4-BE49-F238E27FC236}">
                    <a16:creationId xmlns:a16="http://schemas.microsoft.com/office/drawing/2014/main" id="{64F3B429-9D74-47C4-94B1-4E0B688A7661}"/>
                  </a:ext>
                </a:extLst>
              </p:cNvPr>
              <p:cNvSpPr txBox="1"/>
              <p:nvPr/>
            </p:nvSpPr>
            <p:spPr>
              <a:xfrm>
                <a:off x="279000" y="8059933"/>
                <a:ext cx="6300000" cy="292693"/>
              </a:xfrm>
              <a:prstGeom prst="rect">
                <a:avLst/>
              </a:prstGeom>
              <a:noFill/>
            </p:spPr>
            <p:txBody>
              <a:bodyPr wrap="square" lIns="36000" tIns="36000" rIns="36000" bIns="36000" rtlCol="0" anchor="t" anchorCtr="0">
                <a:noAutofit/>
              </a:bodyPr>
              <a:lstStyle/>
              <a:p>
                <a:pPr>
                  <a:spcBef>
                    <a:spcPts val="0"/>
                  </a:spcBef>
                  <a:buSzPct val="100000"/>
                  <a:tabLst>
                    <a:tab pos="450850" algn="l"/>
                    <a:tab pos="1168400" algn="l"/>
                  </a:tabLst>
                </a:pPr>
                <a:r>
                  <a:rPr kumimoji="1" lang="en-US" altLang="ja-JP" sz="900" dirty="0">
                    <a:latin typeface="メイリオ" panose="020B0604030504040204" pitchFamily="50" charset="-128"/>
                    <a:ea typeface="メイリオ" panose="020B0604030504040204" pitchFamily="50" charset="-128"/>
                  </a:rPr>
                  <a:t>	□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450850" algn="l"/>
                    <a:tab pos="1168400" algn="l"/>
                  </a:tabLst>
                </a:pPr>
                <a:r>
                  <a:rPr kumimoji="1" lang="en-US" altLang="ja-JP" sz="900" dirty="0">
                    <a:latin typeface="メイリオ" panose="020B0604030504040204" pitchFamily="50" charset="-128"/>
                    <a:ea typeface="メイリオ" panose="020B0604030504040204" pitchFamily="50" charset="-128"/>
                  </a:rPr>
                  <a:t>	□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92" name="直線コネクタ 91">
                <a:extLst>
                  <a:ext uri="{FF2B5EF4-FFF2-40B4-BE49-F238E27FC236}">
                    <a16:creationId xmlns:a16="http://schemas.microsoft.com/office/drawing/2014/main" id="{1AC62810-40B9-4303-9B7D-587DA3E800FB}"/>
                  </a:ext>
                </a:extLst>
              </p:cNvPr>
              <p:cNvCxnSpPr/>
              <p:nvPr/>
            </p:nvCxnSpPr>
            <p:spPr>
              <a:xfrm>
                <a:off x="719990" y="8046796"/>
                <a:ext cx="3888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0" name="グループ化 9">
            <a:extLst>
              <a:ext uri="{FF2B5EF4-FFF2-40B4-BE49-F238E27FC236}">
                <a16:creationId xmlns:a16="http://schemas.microsoft.com/office/drawing/2014/main" id="{4E1D8C15-D18B-4D0F-A513-89FBD76FC38E}"/>
              </a:ext>
            </a:extLst>
          </p:cNvPr>
          <p:cNvGrpSpPr/>
          <p:nvPr/>
        </p:nvGrpSpPr>
        <p:grpSpPr>
          <a:xfrm>
            <a:off x="243000" y="3379843"/>
            <a:ext cx="4410136" cy="486395"/>
            <a:chOff x="243000" y="3453918"/>
            <a:chExt cx="4410136" cy="486395"/>
          </a:xfrm>
        </p:grpSpPr>
        <p:sp>
          <p:nvSpPr>
            <p:cNvPr id="54" name="角丸四角形 56">
              <a:extLst>
                <a:ext uri="{FF2B5EF4-FFF2-40B4-BE49-F238E27FC236}">
                  <a16:creationId xmlns:a16="http://schemas.microsoft.com/office/drawing/2014/main" id="{59AAA48F-F1A3-42E6-81DE-6BADBAF8DC4B}"/>
                </a:ext>
              </a:extLst>
            </p:cNvPr>
            <p:cNvSpPr/>
            <p:nvPr/>
          </p:nvSpPr>
          <p:spPr bwMode="gray">
            <a:xfrm>
              <a:off x="270664" y="3453918"/>
              <a:ext cx="414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3</a:t>
              </a:r>
              <a:r>
                <a:rPr kumimoji="1" lang="ja-JP" altLang="en-US" sz="1100" b="1" dirty="0">
                  <a:solidFill>
                    <a:schemeClr val="bg1"/>
                  </a:solidFill>
                  <a:latin typeface="メイリオ" panose="020B0604030504040204" pitchFamily="50" charset="-128"/>
                  <a:ea typeface="メイリオ" panose="020B0604030504040204" pitchFamily="50" charset="-128"/>
                </a:rPr>
                <a:t>．これまでのクールビズ実施状況について</a:t>
              </a:r>
            </a:p>
          </p:txBody>
        </p:sp>
        <p:sp>
          <p:nvSpPr>
            <p:cNvPr id="61" name="テキスト ボックス 60">
              <a:extLst>
                <a:ext uri="{FF2B5EF4-FFF2-40B4-BE49-F238E27FC236}">
                  <a16:creationId xmlns:a16="http://schemas.microsoft.com/office/drawing/2014/main" id="{D92BF2B6-1E45-435F-B6E3-9516B21A7587}"/>
                </a:ext>
              </a:extLst>
            </p:cNvPr>
            <p:cNvSpPr txBox="1"/>
            <p:nvPr/>
          </p:nvSpPr>
          <p:spPr>
            <a:xfrm>
              <a:off x="243000" y="3673460"/>
              <a:ext cx="4410136" cy="266853"/>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現在のクールビズ（就業時における冷房温度緩和（室温</a:t>
              </a:r>
              <a:r>
                <a:rPr kumimoji="1" lang="en-US" altLang="ja-JP" sz="1050" dirty="0">
                  <a:latin typeface="メイリオ" panose="020B0604030504040204" pitchFamily="50" charset="-128"/>
                  <a:ea typeface="メイリオ" panose="020B0604030504040204" pitchFamily="50" charset="-128"/>
                </a:rPr>
                <a:t>28℃</a:t>
              </a:r>
              <a:r>
                <a:rPr kumimoji="1" lang="ja-JP" altLang="en-US" sz="1050" dirty="0">
                  <a:latin typeface="メイリオ" panose="020B0604030504040204" pitchFamily="50" charset="-128"/>
                  <a:ea typeface="メイリオ" panose="020B0604030504040204" pitchFamily="50" charset="-128"/>
                </a:rPr>
                <a:t>）、</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その温度に適した軽装等）の実施状況についてお聞かせください。</a:t>
              </a:r>
            </a:p>
          </p:txBody>
        </p:sp>
      </p:grpSp>
      <p:sp>
        <p:nvSpPr>
          <p:cNvPr id="18" name="正方形/長方形 17">
            <a:extLst>
              <a:ext uri="{FF2B5EF4-FFF2-40B4-BE49-F238E27FC236}">
                <a16:creationId xmlns:a16="http://schemas.microsoft.com/office/drawing/2014/main" id="{9BB9AA69-7495-4C11-8E06-2FDE25908ACE}"/>
              </a:ext>
            </a:extLst>
          </p:cNvPr>
          <p:cNvSpPr/>
          <p:nvPr/>
        </p:nvSpPr>
        <p:spPr bwMode="gray">
          <a:xfrm>
            <a:off x="736544" y="2860983"/>
            <a:ext cx="3088500" cy="148847"/>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000" dirty="0">
                <a:latin typeface="メイリオ" panose="020B0604030504040204" pitchFamily="50" charset="-128"/>
                <a:ea typeface="メイリオ" panose="020B0604030504040204" pitchFamily="50" charset="-128"/>
              </a:rPr>
              <a:t>□ ほぼ／すべて在宅勤務</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Q3</a:t>
            </a:r>
            <a:r>
              <a:rPr kumimoji="1" lang="ja-JP" altLang="en-US" sz="800" dirty="0">
                <a:latin typeface="メイリオ" panose="020B0604030504040204" pitchFamily="50" charset="-128"/>
                <a:ea typeface="メイリオ" panose="020B0604030504040204" pitchFamily="50" charset="-128"/>
              </a:rPr>
              <a:t>では「自宅」欄のみに回答）</a:t>
            </a:r>
            <a:endParaRPr kumimoji="1" lang="ja-JP" altLang="en-US" sz="1000" dirty="0">
              <a:latin typeface="メイリオ" panose="020B0604030504040204" pitchFamily="50" charset="-128"/>
              <a:ea typeface="メイリオ" panose="020B0604030504040204" pitchFamily="50" charset="-128"/>
            </a:endParaRPr>
          </a:p>
        </p:txBody>
      </p:sp>
      <p:sp>
        <p:nvSpPr>
          <p:cNvPr id="94" name="正方形/長方形 93">
            <a:extLst>
              <a:ext uri="{FF2B5EF4-FFF2-40B4-BE49-F238E27FC236}">
                <a16:creationId xmlns:a16="http://schemas.microsoft.com/office/drawing/2014/main" id="{EF8C1E3A-1F58-49E7-98E4-3651F8472229}"/>
              </a:ext>
            </a:extLst>
          </p:cNvPr>
          <p:cNvSpPr/>
          <p:nvPr/>
        </p:nvSpPr>
        <p:spPr bwMode="gray">
          <a:xfrm>
            <a:off x="736544" y="3020660"/>
            <a:ext cx="4140000" cy="148847"/>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dirty="0">
                <a:latin typeface="メイリオ" panose="020B0604030504040204" pitchFamily="50" charset="-128"/>
                <a:ea typeface="メイリオ" panose="020B0604030504040204" pitchFamily="50" charset="-128"/>
              </a:rPr>
              <a:t>□ 職場・在宅勤務を併用している</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Q3</a:t>
            </a:r>
            <a:r>
              <a:rPr kumimoji="1" lang="ja-JP" altLang="en-US" sz="800" dirty="0">
                <a:latin typeface="メイリオ" panose="020B0604030504040204" pitchFamily="50" charset="-128"/>
                <a:ea typeface="メイリオ" panose="020B0604030504040204" pitchFamily="50" charset="-128"/>
              </a:rPr>
              <a:t>では「職場」欄「自宅」欄両方に回答）</a:t>
            </a:r>
            <a:endParaRPr kumimoji="1" lang="ja-JP" altLang="en-US" sz="1000" dirty="0">
              <a:latin typeface="メイリオ" panose="020B0604030504040204" pitchFamily="50" charset="-128"/>
              <a:ea typeface="メイリオ" panose="020B0604030504040204" pitchFamily="50" charset="-128"/>
            </a:endParaRPr>
          </a:p>
        </p:txBody>
      </p:sp>
      <p:sp>
        <p:nvSpPr>
          <p:cNvPr id="95" name="正方形/長方形 94">
            <a:extLst>
              <a:ext uri="{FF2B5EF4-FFF2-40B4-BE49-F238E27FC236}">
                <a16:creationId xmlns:a16="http://schemas.microsoft.com/office/drawing/2014/main" id="{FEFAF158-ADB2-4066-B04D-B565DD854EF7}"/>
              </a:ext>
            </a:extLst>
          </p:cNvPr>
          <p:cNvSpPr/>
          <p:nvPr/>
        </p:nvSpPr>
        <p:spPr bwMode="gray">
          <a:xfrm>
            <a:off x="736544" y="3180338"/>
            <a:ext cx="4140000" cy="148847"/>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000" dirty="0">
                <a:latin typeface="メイリオ" panose="020B0604030504040204" pitchFamily="50" charset="-128"/>
                <a:ea typeface="メイリオ" panose="020B0604030504040204" pitchFamily="50" charset="-128"/>
              </a:rPr>
              <a:t>□ 職場のみ（在宅勤務は実施していない）</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Q3</a:t>
            </a:r>
            <a:r>
              <a:rPr kumimoji="1" lang="ja-JP" altLang="en-US" sz="800" dirty="0">
                <a:latin typeface="メイリオ" panose="020B0604030504040204" pitchFamily="50" charset="-128"/>
                <a:ea typeface="メイリオ" panose="020B0604030504040204" pitchFamily="50" charset="-128"/>
              </a:rPr>
              <a:t>では「職場」欄のみに回答）</a:t>
            </a:r>
            <a:endParaRPr kumimoji="1" lang="ja-JP" altLang="en-US" sz="1000" dirty="0">
              <a:latin typeface="メイリオ" panose="020B0604030504040204" pitchFamily="50" charset="-128"/>
              <a:ea typeface="メイリオ" panose="020B0604030504040204" pitchFamily="50" charset="-128"/>
            </a:endParaRPr>
          </a:p>
        </p:txBody>
      </p:sp>
      <p:sp>
        <p:nvSpPr>
          <p:cNvPr id="96" name="正方形/長方形 95">
            <a:extLst>
              <a:ext uri="{FF2B5EF4-FFF2-40B4-BE49-F238E27FC236}">
                <a16:creationId xmlns:a16="http://schemas.microsoft.com/office/drawing/2014/main" id="{B77F5102-641A-440E-ACB0-717DD890E7CF}"/>
              </a:ext>
            </a:extLst>
          </p:cNvPr>
          <p:cNvSpPr/>
          <p:nvPr/>
        </p:nvSpPr>
        <p:spPr bwMode="gray">
          <a:xfrm>
            <a:off x="4910127" y="3627224"/>
            <a:ext cx="448779" cy="158049"/>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en-US" altLang="ja-JP" sz="1050" dirty="0">
              <a:latin typeface="メイリオ" panose="020B0604030504040204" pitchFamily="50" charset="-128"/>
              <a:ea typeface="メイリオ" panose="020B0604030504040204" pitchFamily="50" charset="-128"/>
            </a:endParaRPr>
          </a:p>
          <a:p>
            <a:pPr algn="ctr">
              <a:buFont typeface="Wingdings 2" pitchFamily="18" charset="2"/>
              <a:buNone/>
            </a:pPr>
            <a:r>
              <a:rPr kumimoji="1" lang="ja-JP" altLang="en-US" sz="1050" dirty="0">
                <a:latin typeface="メイリオ" panose="020B0604030504040204" pitchFamily="50" charset="-128"/>
                <a:ea typeface="メイリオ" panose="020B0604030504040204" pitchFamily="50" charset="-128"/>
              </a:rPr>
              <a:t>職場</a:t>
            </a:r>
          </a:p>
        </p:txBody>
      </p:sp>
      <p:sp>
        <p:nvSpPr>
          <p:cNvPr id="97" name="正方形/長方形 96">
            <a:extLst>
              <a:ext uri="{FF2B5EF4-FFF2-40B4-BE49-F238E27FC236}">
                <a16:creationId xmlns:a16="http://schemas.microsoft.com/office/drawing/2014/main" id="{37E597E2-F666-4A3E-B279-5085D7D4A356}"/>
              </a:ext>
            </a:extLst>
          </p:cNvPr>
          <p:cNvSpPr/>
          <p:nvPr/>
        </p:nvSpPr>
        <p:spPr bwMode="gray">
          <a:xfrm>
            <a:off x="5863846" y="3627224"/>
            <a:ext cx="448779" cy="158049"/>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en-US" altLang="ja-JP" sz="1050" dirty="0">
              <a:latin typeface="メイリオ" panose="020B0604030504040204" pitchFamily="50" charset="-128"/>
              <a:ea typeface="メイリオ" panose="020B0604030504040204" pitchFamily="50" charset="-128"/>
            </a:endParaRPr>
          </a:p>
          <a:p>
            <a:pPr algn="ctr">
              <a:buFont typeface="Wingdings 2" pitchFamily="18" charset="2"/>
              <a:buNone/>
            </a:pPr>
            <a:r>
              <a:rPr kumimoji="1" lang="ja-JP" altLang="en-US" sz="1050" dirty="0">
                <a:latin typeface="メイリオ" panose="020B0604030504040204" pitchFamily="50" charset="-128"/>
                <a:ea typeface="メイリオ" panose="020B0604030504040204" pitchFamily="50" charset="-128"/>
              </a:rPr>
              <a:t>自宅</a:t>
            </a:r>
          </a:p>
        </p:txBody>
      </p:sp>
      <p:cxnSp>
        <p:nvCxnSpPr>
          <p:cNvPr id="21" name="コネクタ: カギ線 20">
            <a:extLst>
              <a:ext uri="{FF2B5EF4-FFF2-40B4-BE49-F238E27FC236}">
                <a16:creationId xmlns:a16="http://schemas.microsoft.com/office/drawing/2014/main" id="{259B1350-0FB5-44E4-9A8D-422B006555AA}"/>
              </a:ext>
            </a:extLst>
          </p:cNvPr>
          <p:cNvCxnSpPr>
            <a:cxnSpLocks/>
            <a:stCxn id="18" idx="3"/>
            <a:endCxn id="97" idx="0"/>
          </p:cNvCxnSpPr>
          <p:nvPr/>
        </p:nvCxnSpPr>
        <p:spPr>
          <a:xfrm>
            <a:off x="3825044" y="2935407"/>
            <a:ext cx="2263192" cy="691817"/>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8" name="コネクタ: カギ線 97">
            <a:extLst>
              <a:ext uri="{FF2B5EF4-FFF2-40B4-BE49-F238E27FC236}">
                <a16:creationId xmlns:a16="http://schemas.microsoft.com/office/drawing/2014/main" id="{91B10B20-F9B1-4FF3-A8E6-E76232D5EE16}"/>
              </a:ext>
            </a:extLst>
          </p:cNvPr>
          <p:cNvCxnSpPr>
            <a:cxnSpLocks/>
            <a:stCxn id="94" idx="3"/>
            <a:endCxn id="96" idx="0"/>
          </p:cNvCxnSpPr>
          <p:nvPr/>
        </p:nvCxnSpPr>
        <p:spPr>
          <a:xfrm>
            <a:off x="4876544" y="3095084"/>
            <a:ext cx="257973" cy="532140"/>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コネクタ: カギ線 105">
            <a:extLst>
              <a:ext uri="{FF2B5EF4-FFF2-40B4-BE49-F238E27FC236}">
                <a16:creationId xmlns:a16="http://schemas.microsoft.com/office/drawing/2014/main" id="{4C0CAB2A-4F5F-467C-B099-14CF0420EFC5}"/>
              </a:ext>
            </a:extLst>
          </p:cNvPr>
          <p:cNvCxnSpPr>
            <a:cxnSpLocks/>
            <a:stCxn id="95" idx="3"/>
            <a:endCxn id="96" idx="0"/>
          </p:cNvCxnSpPr>
          <p:nvPr/>
        </p:nvCxnSpPr>
        <p:spPr>
          <a:xfrm>
            <a:off x="4876544" y="3254762"/>
            <a:ext cx="257973" cy="372462"/>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コネクタ: カギ線 108">
            <a:extLst>
              <a:ext uri="{FF2B5EF4-FFF2-40B4-BE49-F238E27FC236}">
                <a16:creationId xmlns:a16="http://schemas.microsoft.com/office/drawing/2014/main" id="{9D5E65F4-9C82-4E97-841B-035A271D7785}"/>
              </a:ext>
            </a:extLst>
          </p:cNvPr>
          <p:cNvCxnSpPr>
            <a:cxnSpLocks/>
            <a:stCxn id="94" idx="3"/>
            <a:endCxn id="97" idx="0"/>
          </p:cNvCxnSpPr>
          <p:nvPr/>
        </p:nvCxnSpPr>
        <p:spPr>
          <a:xfrm>
            <a:off x="4876544" y="3095084"/>
            <a:ext cx="1211692" cy="532140"/>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143" name="グループ化 142">
            <a:extLst>
              <a:ext uri="{FF2B5EF4-FFF2-40B4-BE49-F238E27FC236}">
                <a16:creationId xmlns:a16="http://schemas.microsoft.com/office/drawing/2014/main" id="{8934BAF4-C4F4-4B7D-9038-5376DBDAA154}"/>
              </a:ext>
            </a:extLst>
          </p:cNvPr>
          <p:cNvGrpSpPr/>
          <p:nvPr/>
        </p:nvGrpSpPr>
        <p:grpSpPr>
          <a:xfrm>
            <a:off x="484095" y="281870"/>
            <a:ext cx="5889811" cy="533670"/>
            <a:chOff x="489006" y="281870"/>
            <a:chExt cx="5889811" cy="533670"/>
          </a:xfrm>
        </p:grpSpPr>
        <p:grpSp>
          <p:nvGrpSpPr>
            <p:cNvPr id="8" name="グループ化 7">
              <a:extLst>
                <a:ext uri="{FF2B5EF4-FFF2-40B4-BE49-F238E27FC236}">
                  <a16:creationId xmlns:a16="http://schemas.microsoft.com/office/drawing/2014/main" id="{DA111926-C0B7-47AF-8FE8-379FC203C1B5}"/>
                </a:ext>
              </a:extLst>
            </p:cNvPr>
            <p:cNvGrpSpPr/>
            <p:nvPr/>
          </p:nvGrpSpPr>
          <p:grpSpPr>
            <a:xfrm>
              <a:off x="489006" y="281870"/>
              <a:ext cx="5815291" cy="526665"/>
              <a:chOff x="722666" y="281870"/>
              <a:chExt cx="5815291" cy="526665"/>
            </a:xfrm>
          </p:grpSpPr>
          <p:sp>
            <p:nvSpPr>
              <p:cNvPr id="12" name="正方形/長方形 11"/>
              <p:cNvSpPr/>
              <p:nvPr/>
            </p:nvSpPr>
            <p:spPr bwMode="gray">
              <a:xfrm>
                <a:off x="2387157" y="281870"/>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1FB6F0"/>
                    </a:solidFill>
                    <a:latin typeface="メイリオ" panose="020B0604030504040204" pitchFamily="50" charset="-128"/>
                    <a:ea typeface="メイリオ" panose="020B0604030504040204" pitchFamily="50" charset="-128"/>
                  </a:rPr>
                  <a:t>クールビズ実施状況実態アンケート</a:t>
                </a:r>
              </a:p>
            </p:txBody>
          </p:sp>
          <p:pic>
            <p:nvPicPr>
              <p:cNvPr id="4" name="図 3">
                <a:extLst>
                  <a:ext uri="{FF2B5EF4-FFF2-40B4-BE49-F238E27FC236}">
                    <a16:creationId xmlns:a16="http://schemas.microsoft.com/office/drawing/2014/main" id="{295FB2F2-6202-4194-B6AA-13CF022B4EEF}"/>
                  </a:ext>
                </a:extLst>
              </p:cNvPr>
              <p:cNvPicPr>
                <a:picLocks noChangeAspect="1"/>
              </p:cNvPicPr>
              <p:nvPr/>
            </p:nvPicPr>
            <p:blipFill>
              <a:blip r:embed="rId8"/>
              <a:stretch>
                <a:fillRect/>
              </a:stretch>
            </p:blipFill>
            <p:spPr>
              <a:xfrm>
                <a:off x="722666" y="304535"/>
                <a:ext cx="1515452" cy="504000"/>
              </a:xfrm>
              <a:prstGeom prst="rect">
                <a:avLst/>
              </a:prstGeom>
            </p:spPr>
          </p:pic>
        </p:grpSp>
        <p:sp>
          <p:nvSpPr>
            <p:cNvPr id="142" name="テキスト ボックス 141">
              <a:extLst>
                <a:ext uri="{FF2B5EF4-FFF2-40B4-BE49-F238E27FC236}">
                  <a16:creationId xmlns:a16="http://schemas.microsoft.com/office/drawing/2014/main" id="{37C11761-718B-4D7E-AA1D-F8DE9E39D4C6}"/>
                </a:ext>
              </a:extLst>
            </p:cNvPr>
            <p:cNvSpPr txBox="1"/>
            <p:nvPr/>
          </p:nvSpPr>
          <p:spPr>
            <a:xfrm>
              <a:off x="2078978" y="634642"/>
              <a:ext cx="4299839" cy="180898"/>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クールビズの実施状況を調査しています。わかる範囲でお答えください。</a:t>
              </a:r>
            </a:p>
          </p:txBody>
        </p:sp>
      </p:grpSp>
      <p:grpSp>
        <p:nvGrpSpPr>
          <p:cNvPr id="6" name="グループ化 5">
            <a:extLst>
              <a:ext uri="{FF2B5EF4-FFF2-40B4-BE49-F238E27FC236}">
                <a16:creationId xmlns:a16="http://schemas.microsoft.com/office/drawing/2014/main" id="{7DDDE9A9-2642-4D1A-8402-0EB25198B1FF}"/>
              </a:ext>
            </a:extLst>
          </p:cNvPr>
          <p:cNvGrpSpPr/>
          <p:nvPr/>
        </p:nvGrpSpPr>
        <p:grpSpPr>
          <a:xfrm>
            <a:off x="270663" y="5479998"/>
            <a:ext cx="6300001" cy="2401851"/>
            <a:chOff x="270663" y="5479998"/>
            <a:chExt cx="6300001" cy="2401851"/>
          </a:xfrm>
        </p:grpSpPr>
        <p:sp>
          <p:nvSpPr>
            <p:cNvPr id="69" name="角丸四角形 6">
              <a:extLst>
                <a:ext uri="{FF2B5EF4-FFF2-40B4-BE49-F238E27FC236}">
                  <a16:creationId xmlns:a16="http://schemas.microsoft.com/office/drawing/2014/main" id="{FDCB69D4-5677-409E-936C-641859A644B5}"/>
                </a:ext>
              </a:extLst>
            </p:cNvPr>
            <p:cNvSpPr/>
            <p:nvPr/>
          </p:nvSpPr>
          <p:spPr bwMode="gray">
            <a:xfrm>
              <a:off x="279000" y="5508746"/>
              <a:ext cx="306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4</a:t>
              </a:r>
              <a:r>
                <a:rPr kumimoji="1" lang="ja-JP" altLang="en-US" sz="1100" b="1" dirty="0">
                  <a:solidFill>
                    <a:schemeClr val="bg1"/>
                  </a:solidFill>
                  <a:latin typeface="メイリオ" panose="020B0604030504040204" pitchFamily="50" charset="-128"/>
                  <a:ea typeface="メイリオ" panose="020B0604030504040204" pitchFamily="50" charset="-128"/>
                </a:rPr>
                <a:t>．今後のクールビズ実施意向について</a:t>
              </a:r>
            </a:p>
          </p:txBody>
        </p:sp>
        <p:sp>
          <p:nvSpPr>
            <p:cNvPr id="70" name="テキスト ボックス 69">
              <a:extLst>
                <a:ext uri="{FF2B5EF4-FFF2-40B4-BE49-F238E27FC236}">
                  <a16:creationId xmlns:a16="http://schemas.microsoft.com/office/drawing/2014/main" id="{E9416385-E7D5-4EF8-AF05-2851F0F9D647}"/>
                </a:ext>
              </a:extLst>
            </p:cNvPr>
            <p:cNvSpPr txBox="1"/>
            <p:nvPr/>
          </p:nvSpPr>
          <p:spPr>
            <a:xfrm>
              <a:off x="279000" y="6113050"/>
              <a:ext cx="306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b="1" u="sng" dirty="0">
                  <a:latin typeface="メイリオ" panose="020B0604030504040204" pitchFamily="50" charset="-128"/>
                  <a:ea typeface="メイリオ" panose="020B0604030504040204" pitchFamily="50" charset="-128"/>
                </a:rPr>
                <a:t>イベントに参加されて</a:t>
              </a:r>
              <a:r>
                <a:rPr kumimoji="1" lang="ja-JP" altLang="en-US" sz="1050" dirty="0">
                  <a:latin typeface="メイリオ" panose="020B0604030504040204" pitchFamily="50" charset="-128"/>
                  <a:ea typeface="メイリオ" panose="020B0604030504040204" pitchFamily="50" charset="-128"/>
                </a:rPr>
                <a:t>、クールビズを</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実施したいと思いましたか（</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a:t>
              </a:r>
            </a:p>
          </p:txBody>
        </p:sp>
        <p:sp>
          <p:nvSpPr>
            <p:cNvPr id="71" name="テキスト ボックス 70">
              <a:extLst>
                <a:ext uri="{FF2B5EF4-FFF2-40B4-BE49-F238E27FC236}">
                  <a16:creationId xmlns:a16="http://schemas.microsoft.com/office/drawing/2014/main" id="{C3327B1E-207C-4326-9F84-D4DE7A53524E}"/>
                </a:ext>
              </a:extLst>
            </p:cNvPr>
            <p:cNvSpPr txBox="1"/>
            <p:nvPr/>
          </p:nvSpPr>
          <p:spPr>
            <a:xfrm>
              <a:off x="278999" y="6441716"/>
              <a:ext cx="3060000" cy="836462"/>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現在も常に行っており、今後も行いたい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これまで行う頻度は少なかったが、</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今後は常に行いたい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機会があれば行いたい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行いたいとは思わない　➡</a:t>
              </a:r>
              <a:r>
                <a:rPr kumimoji="1" lang="en-US" altLang="ja-JP" sz="1000" dirty="0">
                  <a:latin typeface="メイリオ" panose="020B0604030504040204" pitchFamily="50" charset="-128"/>
                  <a:ea typeface="メイリオ" panose="020B0604030504040204" pitchFamily="50" charset="-128"/>
                </a:rPr>
                <a:t>Q5</a:t>
              </a:r>
              <a:r>
                <a:rPr kumimoji="1" lang="ja-JP" altLang="en-US" sz="1000" dirty="0">
                  <a:latin typeface="メイリオ" panose="020B0604030504040204" pitchFamily="50" charset="-128"/>
                  <a:ea typeface="メイリオ" panose="020B0604030504040204" pitchFamily="50" charset="-128"/>
                </a:rPr>
                <a:t>は飛ばす</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わからない　➡</a:t>
              </a:r>
              <a:r>
                <a:rPr kumimoji="1" lang="en-US" altLang="ja-JP" sz="1000" dirty="0">
                  <a:latin typeface="メイリオ" panose="020B0604030504040204" pitchFamily="50" charset="-128"/>
                  <a:ea typeface="メイリオ" panose="020B0604030504040204" pitchFamily="50" charset="-128"/>
                </a:rPr>
                <a:t>Q5</a:t>
              </a:r>
              <a:r>
                <a:rPr kumimoji="1" lang="ja-JP" altLang="en-US" sz="1000" dirty="0">
                  <a:latin typeface="メイリオ" panose="020B0604030504040204" pitchFamily="50" charset="-128"/>
                  <a:ea typeface="メイリオ" panose="020B0604030504040204" pitchFamily="50" charset="-128"/>
                </a:rPr>
                <a:t>は飛ばす</a:t>
              </a:r>
              <a:endParaRPr kumimoji="1" lang="en-US" altLang="ja-JP" sz="1000" dirty="0">
                <a:latin typeface="メイリオ" panose="020B0604030504040204" pitchFamily="50" charset="-128"/>
                <a:ea typeface="メイリオ" panose="020B0604030504040204" pitchFamily="50" charset="-128"/>
              </a:endParaRPr>
            </a:p>
          </p:txBody>
        </p:sp>
        <p:sp>
          <p:nvSpPr>
            <p:cNvPr id="73" name="角丸四角形 6">
              <a:extLst>
                <a:ext uri="{FF2B5EF4-FFF2-40B4-BE49-F238E27FC236}">
                  <a16:creationId xmlns:a16="http://schemas.microsoft.com/office/drawing/2014/main" id="{AE354D0E-FD16-4346-9CB7-3DF118988389}"/>
                </a:ext>
              </a:extLst>
            </p:cNvPr>
            <p:cNvSpPr/>
            <p:nvPr/>
          </p:nvSpPr>
          <p:spPr bwMode="gray">
            <a:xfrm>
              <a:off x="3510664" y="5508746"/>
              <a:ext cx="306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5</a:t>
              </a:r>
              <a:r>
                <a:rPr kumimoji="1" lang="ja-JP" altLang="en-US" sz="1100" b="1" dirty="0">
                  <a:solidFill>
                    <a:schemeClr val="bg1"/>
                  </a:solidFill>
                  <a:latin typeface="メイリオ" panose="020B0604030504040204" pitchFamily="50" charset="-128"/>
                  <a:ea typeface="メイリオ" panose="020B0604030504040204" pitchFamily="50" charset="-128"/>
                </a:rPr>
                <a:t>．実施意向の理由について</a:t>
              </a:r>
            </a:p>
          </p:txBody>
        </p:sp>
        <p:sp>
          <p:nvSpPr>
            <p:cNvPr id="74" name="テキスト ボックス 73">
              <a:extLst>
                <a:ext uri="{FF2B5EF4-FFF2-40B4-BE49-F238E27FC236}">
                  <a16:creationId xmlns:a16="http://schemas.microsoft.com/office/drawing/2014/main" id="{03D11074-B44D-4B1E-BCE4-0EB7679898BE}"/>
                </a:ext>
              </a:extLst>
            </p:cNvPr>
            <p:cNvSpPr txBox="1"/>
            <p:nvPr/>
          </p:nvSpPr>
          <p:spPr>
            <a:xfrm>
              <a:off x="3510664" y="6113050"/>
              <a:ext cx="3060000" cy="39012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なぜ、クールビズを実施していますか／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実施したいと思いましたか（</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つまで）。</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endParaRPr kumimoji="1" lang="ja-JP" altLang="en-US" sz="105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2877D395-F476-4088-BA32-5FD75B0FE1A0}"/>
                </a:ext>
              </a:extLst>
            </p:cNvPr>
            <p:cNvSpPr txBox="1"/>
            <p:nvPr/>
          </p:nvSpPr>
          <p:spPr>
            <a:xfrm>
              <a:off x="3510664" y="6441716"/>
              <a:ext cx="3060000" cy="1440133"/>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CO2</a:t>
              </a:r>
              <a:r>
                <a:rPr kumimoji="1" lang="ja-JP" altLang="en-US" sz="1000" dirty="0">
                  <a:latin typeface="メイリオ" panose="020B0604030504040204" pitchFamily="50" charset="-128"/>
                  <a:ea typeface="メイリオ" panose="020B0604030504040204" pitchFamily="50" charset="-128"/>
                </a:rPr>
                <a:t>の削減に貢献するため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電気代が安くなると思ったため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快適になると思ったため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会社で推奨されているため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みんな（周りの人）がビジネスの場で</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クールビズを行っているため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その他（具体的に</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　　　　　　　　　　　　　　　　　　　　　　　　</a:t>
              </a: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特に理由はない・なんとなく</a:t>
              </a:r>
              <a:r>
                <a:rPr kumimoji="1" lang="en-US" altLang="ja-JP" sz="1000" dirty="0">
                  <a:latin typeface="メイリオ" panose="020B0604030504040204" pitchFamily="50" charset="-128"/>
                  <a:ea typeface="メイリオ" panose="020B0604030504040204" pitchFamily="50" charset="-128"/>
                </a:rPr>
                <a:t>	</a:t>
              </a:r>
            </a:p>
            <a:p>
              <a:pPr>
                <a:spcBef>
                  <a:spcPts val="0"/>
                </a:spcBef>
                <a:buSzPct val="100000"/>
                <a:tabLst>
                  <a:tab pos="450850" algn="l"/>
                </a:tabLst>
              </a:pPr>
              <a:endParaRPr kumimoji="1" lang="en-US" altLang="ja-JP"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A73ECCAA-C901-4366-AC9B-24384B507AA2}"/>
                </a:ext>
              </a:extLst>
            </p:cNvPr>
            <p:cNvSpPr txBox="1"/>
            <p:nvPr/>
          </p:nvSpPr>
          <p:spPr>
            <a:xfrm>
              <a:off x="3510664" y="5692423"/>
              <a:ext cx="306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Q4</a:t>
              </a:r>
              <a:r>
                <a:rPr kumimoji="1" lang="ja-JP" altLang="en-US" sz="860" dirty="0">
                  <a:latin typeface="メイリオ" panose="020B0604030504040204" pitchFamily="50" charset="-128"/>
                  <a:ea typeface="メイリオ" panose="020B0604030504040204" pitchFamily="50" charset="-128"/>
                </a:rPr>
                <a:t>で「現在も常に行っており、今後も行いたい」「これまで行う頻度は少なかったが、今後は常に行いたい」「機会があれば行いたい」のいずれかを選択された方にお尋ねします。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sp>
          <p:nvSpPr>
            <p:cNvPr id="93" name="右矢印 37">
              <a:extLst>
                <a:ext uri="{FF2B5EF4-FFF2-40B4-BE49-F238E27FC236}">
                  <a16:creationId xmlns:a16="http://schemas.microsoft.com/office/drawing/2014/main" id="{7E17A5A4-A580-4C8C-A69D-AAB74203BC29}"/>
                </a:ext>
              </a:extLst>
            </p:cNvPr>
            <p:cNvSpPr/>
            <p:nvPr/>
          </p:nvSpPr>
          <p:spPr bwMode="gray">
            <a:xfrm>
              <a:off x="3352832" y="5479998"/>
              <a:ext cx="144000" cy="238016"/>
            </a:xfrm>
            <a:prstGeom prst="rightArrow">
              <a:avLst/>
            </a:prstGeom>
            <a:solidFill>
              <a:schemeClr val="tx2"/>
            </a:solidFill>
            <a:ln w="12700" algn="ctr">
              <a:solidFill>
                <a:schemeClr val="tx2"/>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ja-JP" altLang="en-US" sz="1200" dirty="0"/>
            </a:p>
          </p:txBody>
        </p:sp>
        <p:sp>
          <p:nvSpPr>
            <p:cNvPr id="59" name="テキスト ボックス 58">
              <a:extLst>
                <a:ext uri="{FF2B5EF4-FFF2-40B4-BE49-F238E27FC236}">
                  <a16:creationId xmlns:a16="http://schemas.microsoft.com/office/drawing/2014/main" id="{6557B62C-CEDF-45CF-B09E-32C46A487C33}"/>
                </a:ext>
              </a:extLst>
            </p:cNvPr>
            <p:cNvSpPr txBox="1"/>
            <p:nvPr/>
          </p:nvSpPr>
          <p:spPr>
            <a:xfrm>
              <a:off x="270663" y="5692423"/>
              <a:ext cx="306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Q3</a:t>
              </a:r>
              <a:r>
                <a:rPr kumimoji="1" lang="ja-JP" altLang="en-US" sz="860" dirty="0">
                  <a:latin typeface="メイリオ" panose="020B0604030504040204" pitchFamily="50" charset="-128"/>
                  <a:ea typeface="メイリオ" panose="020B0604030504040204" pitchFamily="50" charset="-128"/>
                </a:rPr>
                <a:t>で「クールビズを行うことができない」</a:t>
              </a:r>
              <a:r>
                <a:rPr kumimoji="1" lang="ja-JP" altLang="en-US" sz="860" b="1" u="sng" dirty="0">
                  <a:latin typeface="メイリオ" panose="020B0604030504040204" pitchFamily="50" charset="-128"/>
                  <a:ea typeface="メイリオ" panose="020B0604030504040204" pitchFamily="50" charset="-128"/>
                </a:rPr>
                <a:t>以外</a:t>
              </a:r>
              <a:r>
                <a:rPr kumimoji="1" lang="ja-JP" altLang="en-US" sz="860" dirty="0">
                  <a:latin typeface="メイリオ" panose="020B0604030504040204" pitchFamily="50" charset="-128"/>
                  <a:ea typeface="メイリオ" panose="020B0604030504040204" pitchFamily="50" charset="-128"/>
                </a:rPr>
                <a:t>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941693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216" name="think-cell スライド" r:id="rId5" imgW="563" imgH="564" progId="TCLayout.ActiveDocument.1">
                  <p:embed/>
                </p:oleObj>
              </mc:Choice>
              <mc:Fallback>
                <p:oleObj name="think-cell スライド" r:id="rId5" imgW="563" imgH="564" progId="TCLayout.ActiveDocument.1">
                  <p:embed/>
                  <p:pic>
                    <p:nvPicPr>
                      <p:cNvPr id="3" name="オブジェクト 2" hidden="1"/>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217" name="think-cell Slide" r:id="rId7" imgW="563" imgH="564" progId="TCLayout.ActiveDocument.1">
                  <p:embed/>
                </p:oleObj>
              </mc:Choice>
              <mc:Fallback>
                <p:oleObj name="think-cell Slide" r:id="rId7" imgW="563" imgH="564" progId="TCLayout.ActiveDocument.1">
                  <p:embed/>
                  <p:pic>
                    <p:nvPicPr>
                      <p:cNvPr id="2" name="オブジェクト 1" hidden="1"/>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76" name="グループ化 75"/>
          <p:cNvGrpSpPr/>
          <p:nvPr/>
        </p:nvGrpSpPr>
        <p:grpSpPr>
          <a:xfrm>
            <a:off x="278999" y="10386514"/>
            <a:ext cx="6300001" cy="503841"/>
            <a:chOff x="278999" y="7885586"/>
            <a:chExt cx="6300001" cy="503841"/>
          </a:xfrm>
        </p:grpSpPr>
        <p:sp>
          <p:nvSpPr>
            <p:cNvPr id="80" name="テキスト ボックス 79"/>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DA111926-C0B7-47AF-8FE8-379FC203C1B5}"/>
              </a:ext>
            </a:extLst>
          </p:cNvPr>
          <p:cNvGrpSpPr/>
          <p:nvPr/>
        </p:nvGrpSpPr>
        <p:grpSpPr>
          <a:xfrm>
            <a:off x="2004458" y="281870"/>
            <a:ext cx="4448878" cy="533670"/>
            <a:chOff x="2238118" y="281870"/>
            <a:chExt cx="4448878" cy="533670"/>
          </a:xfrm>
        </p:grpSpPr>
        <p:sp>
          <p:nvSpPr>
            <p:cNvPr id="12" name="正方形/長方形 11"/>
            <p:cNvSpPr/>
            <p:nvPr/>
          </p:nvSpPr>
          <p:spPr bwMode="gray">
            <a:xfrm>
              <a:off x="2238118" y="281870"/>
              <a:ext cx="4448878"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FF6E0B"/>
                  </a:solidFill>
                  <a:latin typeface="メイリオ" panose="020B0604030504040204" pitchFamily="50" charset="-128"/>
                  <a:ea typeface="メイリオ" panose="020B0604030504040204" pitchFamily="50" charset="-128"/>
                </a:rPr>
                <a:t>ウォームビズ実施状況実態アンケート</a:t>
              </a:r>
            </a:p>
          </p:txBody>
        </p:sp>
        <p:sp>
          <p:nvSpPr>
            <p:cNvPr id="14" name="テキスト ボックス 13"/>
            <p:cNvSpPr txBox="1"/>
            <p:nvPr/>
          </p:nvSpPr>
          <p:spPr>
            <a:xfrm>
              <a:off x="2312638" y="634642"/>
              <a:ext cx="4299839" cy="180898"/>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ウォームビズの実施状況を調査しています。わかる範囲でお答えください。</a:t>
              </a:r>
            </a:p>
          </p:txBody>
        </p:sp>
      </p:grpSp>
      <p:grpSp>
        <p:nvGrpSpPr>
          <p:cNvPr id="9" name="グループ化 8">
            <a:extLst>
              <a:ext uri="{FF2B5EF4-FFF2-40B4-BE49-F238E27FC236}">
                <a16:creationId xmlns:a16="http://schemas.microsoft.com/office/drawing/2014/main" id="{B17CB47F-30F5-494D-B3E6-DEC9C05D9C0A}"/>
              </a:ext>
            </a:extLst>
          </p:cNvPr>
          <p:cNvGrpSpPr/>
          <p:nvPr/>
        </p:nvGrpSpPr>
        <p:grpSpPr>
          <a:xfrm>
            <a:off x="278999" y="848077"/>
            <a:ext cx="6300001" cy="1592927"/>
            <a:chOff x="278999" y="921029"/>
            <a:chExt cx="6300001" cy="1592927"/>
          </a:xfrm>
        </p:grpSpPr>
        <p:sp>
          <p:nvSpPr>
            <p:cNvPr id="5" name="角丸四角形 4"/>
            <p:cNvSpPr/>
            <p:nvPr/>
          </p:nvSpPr>
          <p:spPr bwMode="gray">
            <a:xfrm>
              <a:off x="279000" y="921029"/>
              <a:ext cx="6300000" cy="180000"/>
            </a:xfrm>
            <a:prstGeom prst="roundRect">
              <a:avLst/>
            </a:prstGeom>
            <a:solidFill>
              <a:srgbClr val="FF6E0B"/>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1</a:t>
              </a:r>
              <a:r>
                <a:rPr kumimoji="1" lang="ja-JP" altLang="en-US" sz="11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57" name="テキスト ボックス 56">
              <a:extLst>
                <a:ext uri="{FF2B5EF4-FFF2-40B4-BE49-F238E27FC236}">
                  <a16:creationId xmlns:a16="http://schemas.microsoft.com/office/drawing/2014/main" id="{204DF443-049E-4F73-BB16-4DDD1EAFCC2A}"/>
                </a:ext>
              </a:extLst>
            </p:cNvPr>
            <p:cNvSpPr txBox="1"/>
            <p:nvPr/>
          </p:nvSpPr>
          <p:spPr>
            <a:xfrm>
              <a:off x="278999" y="1119577"/>
              <a:ext cx="6300000" cy="1394379"/>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性別</a:t>
              </a: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男性　□ 女性　□ その他</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年齢	□ </a:t>
              </a:r>
              <a:r>
                <a:rPr kumimoji="1" lang="en-US" altLang="ja-JP" sz="1000" dirty="0">
                  <a:latin typeface="メイリオ" panose="020B0604030504040204" pitchFamily="50" charset="-128"/>
                  <a:ea typeface="メイリオ" panose="020B0604030504040204" pitchFamily="50" charset="-128"/>
                </a:rPr>
                <a:t>10</a:t>
              </a:r>
              <a:r>
                <a:rPr kumimoji="1" lang="ja-JP" altLang="en-US" sz="1000" dirty="0">
                  <a:latin typeface="メイリオ" panose="020B0604030504040204" pitchFamily="50" charset="-128"/>
                  <a:ea typeface="メイリオ" panose="020B0604030504040204" pitchFamily="50" charset="-128"/>
                </a:rPr>
                <a:t>代以下　□ </a:t>
              </a:r>
              <a:r>
                <a:rPr kumimoji="1" lang="en-US" altLang="ja-JP" sz="1000" dirty="0">
                  <a:latin typeface="メイリオ" panose="020B0604030504040204" pitchFamily="50" charset="-128"/>
                  <a:ea typeface="メイリオ" panose="020B0604030504040204" pitchFamily="50" charset="-128"/>
                </a:rPr>
                <a:t>20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30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40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50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60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70</a:t>
              </a:r>
              <a:r>
                <a:rPr kumimoji="1" lang="ja-JP" altLang="en-US" sz="1000" dirty="0">
                  <a:latin typeface="メイリオ" panose="020B0604030504040204" pitchFamily="50" charset="-128"/>
                  <a:ea typeface="メイリオ" panose="020B0604030504040204" pitchFamily="50" charset="-128"/>
                </a:rPr>
                <a:t>代以上</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職業	□ 自営業　□ 公務員　□ 教職員　□ 医師・医療　□ 会社経営　□ 会社役員　□ 会社員</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農林・水産　□ 弁護士・税理士</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学生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専業主婦・主夫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フリーター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無職　➡アンケート終了です。</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	□ その他（具体的に　　　　　　　　　　　　　　　　　　　　　　　　　　　　　　　　　　　）</a:t>
              </a:r>
            </a:p>
          </p:txBody>
        </p:sp>
      </p:grpSp>
      <p:sp>
        <p:nvSpPr>
          <p:cNvPr id="46" name="テキスト ボックス 45">
            <a:extLst>
              <a:ext uri="{FF2B5EF4-FFF2-40B4-BE49-F238E27FC236}">
                <a16:creationId xmlns:a16="http://schemas.microsoft.com/office/drawing/2014/main" id="{1A44D6F6-B33A-4EA7-A15B-4C2655E54004}"/>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aphicFrame>
        <p:nvGraphicFramePr>
          <p:cNvPr id="34" name="表 5">
            <a:extLst>
              <a:ext uri="{FF2B5EF4-FFF2-40B4-BE49-F238E27FC236}">
                <a16:creationId xmlns:a16="http://schemas.microsoft.com/office/drawing/2014/main" id="{8D9BB67E-925E-4438-BAC2-28D280D3141B}"/>
              </a:ext>
            </a:extLst>
          </p:cNvPr>
          <p:cNvGraphicFramePr>
            <a:graphicFrameLocks noGrp="1"/>
          </p:cNvGraphicFramePr>
          <p:nvPr>
            <p:extLst>
              <p:ext uri="{D42A27DB-BD31-4B8C-83A1-F6EECF244321}">
                <p14:modId xmlns:p14="http://schemas.microsoft.com/office/powerpoint/2010/main" val="2746147828"/>
              </p:ext>
            </p:extLst>
          </p:nvPr>
        </p:nvGraphicFramePr>
        <p:xfrm>
          <a:off x="270664" y="3547098"/>
          <a:ext cx="6300000" cy="1920240"/>
        </p:xfrm>
        <a:graphic>
          <a:graphicData uri="http://schemas.openxmlformats.org/drawingml/2006/table">
            <a:tbl>
              <a:tblPr firstRow="1" bandRow="1">
                <a:tableStyleId>{5C22544A-7EE6-4342-B048-85BDC9FD1C3A}</a:tableStyleId>
              </a:tblPr>
              <a:tblGrid>
                <a:gridCol w="4382472">
                  <a:extLst>
                    <a:ext uri="{9D8B030D-6E8A-4147-A177-3AD203B41FA5}">
                      <a16:colId xmlns:a16="http://schemas.microsoft.com/office/drawing/2014/main" val="347369633"/>
                    </a:ext>
                  </a:extLst>
                </a:gridCol>
                <a:gridCol w="958764">
                  <a:extLst>
                    <a:ext uri="{9D8B030D-6E8A-4147-A177-3AD203B41FA5}">
                      <a16:colId xmlns:a16="http://schemas.microsoft.com/office/drawing/2014/main" val="3725948415"/>
                    </a:ext>
                  </a:extLst>
                </a:gridCol>
                <a:gridCol w="958764">
                  <a:extLst>
                    <a:ext uri="{9D8B030D-6E8A-4147-A177-3AD203B41FA5}">
                      <a16:colId xmlns:a16="http://schemas.microsoft.com/office/drawing/2014/main" val="3798468245"/>
                    </a:ext>
                  </a:extLst>
                </a:gridCol>
              </a:tblGrid>
              <a:tr h="0">
                <a:tc>
                  <a:txBody>
                    <a:bodyPr/>
                    <a:lstStyle/>
                    <a:p>
                      <a:pPr algn="ctr"/>
                      <a:endParaRPr kumimoji="1" lang="ja-JP" altLang="en-US" sz="1050" b="0" dirty="0">
                        <a:solidFill>
                          <a:schemeClr val="tx1"/>
                        </a:solidFill>
                        <a:latin typeface="メイリオ" panose="020B0604030504040204" pitchFamily="50" charset="-128"/>
                        <a:ea typeface="メイリオ" panose="020B0604030504040204" pitchFamily="50" charset="-128"/>
                      </a:endParaRP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en-US" altLang="ja-JP" sz="1050" b="0"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1050" b="0" dirty="0">
                        <a:solidFill>
                          <a:schemeClr val="tx1"/>
                        </a:solidFill>
                        <a:latin typeface="メイリオ" panose="020B0604030504040204" pitchFamily="50" charset="-128"/>
                        <a:ea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en-US" altLang="ja-JP" sz="1050" b="0" dirty="0">
                        <a:solidFill>
                          <a:schemeClr val="tx1"/>
                        </a:solidFill>
                        <a:latin typeface="メイリオ" panose="020B0604030504040204" pitchFamily="50" charset="-128"/>
                        <a:ea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748231"/>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常に行っている</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5485584"/>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気づいたときに行っている</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215971"/>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行っていないが、行いたいと思っている</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0868751"/>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行っておらず、行いたいとも思わない</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3578525"/>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ウォームビズを知らなかった</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840766"/>
                  </a:ext>
                </a:extLst>
              </a:tr>
              <a:tr h="216000">
                <a:tc>
                  <a:txBody>
                    <a:bodyPr/>
                    <a:lstStyle/>
                    <a:p>
                      <a:pPr algn="r"/>
                      <a:r>
                        <a:rPr kumimoji="1" lang="ja-JP" altLang="en-US" sz="1000" b="0" dirty="0">
                          <a:solidFill>
                            <a:schemeClr val="tx1"/>
                          </a:solidFill>
                          <a:latin typeface="メイリオ" panose="020B0604030504040204" pitchFamily="50" charset="-128"/>
                          <a:ea typeface="メイリオ" panose="020B0604030504040204" pitchFamily="50" charset="-128"/>
                        </a:rPr>
                        <a:t>ウォームビズを行うことができない</a:t>
                      </a: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67"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メイリオ" panose="020B0604030504040204" pitchFamily="50" charset="-128"/>
                          <a:ea typeface="メイリオ" panose="020B0604030504040204" pitchFamily="50" charset="-128"/>
                        </a:rPr>
                        <a:t>□</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6416949"/>
                  </a:ext>
                </a:extLst>
              </a:tr>
            </a:tbl>
          </a:graphicData>
        </a:graphic>
      </p:graphicFrame>
      <p:grpSp>
        <p:nvGrpSpPr>
          <p:cNvPr id="7" name="グループ化 6">
            <a:extLst>
              <a:ext uri="{FF2B5EF4-FFF2-40B4-BE49-F238E27FC236}">
                <a16:creationId xmlns:a16="http://schemas.microsoft.com/office/drawing/2014/main" id="{A992DED3-3DB5-4038-8F07-A211F4983A87}"/>
              </a:ext>
            </a:extLst>
          </p:cNvPr>
          <p:cNvGrpSpPr/>
          <p:nvPr/>
        </p:nvGrpSpPr>
        <p:grpSpPr>
          <a:xfrm>
            <a:off x="243000" y="2470634"/>
            <a:ext cx="6334940" cy="457769"/>
            <a:chOff x="243000" y="2600871"/>
            <a:chExt cx="6334940" cy="457769"/>
          </a:xfrm>
        </p:grpSpPr>
        <p:sp>
          <p:nvSpPr>
            <p:cNvPr id="56" name="テキスト ボックス 55">
              <a:extLst>
                <a:ext uri="{FF2B5EF4-FFF2-40B4-BE49-F238E27FC236}">
                  <a16:creationId xmlns:a16="http://schemas.microsoft.com/office/drawing/2014/main" id="{CD7AE21A-8CF3-4307-A0BD-0871AA9F4148}"/>
                </a:ext>
              </a:extLst>
            </p:cNvPr>
            <p:cNvSpPr txBox="1"/>
            <p:nvPr/>
          </p:nvSpPr>
          <p:spPr>
            <a:xfrm>
              <a:off x="243000" y="2791787"/>
              <a:ext cx="4410136" cy="266853"/>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現在の就業場所についてお聞かせください（</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a:t>
              </a:r>
            </a:p>
          </p:txBody>
        </p:sp>
        <p:sp>
          <p:nvSpPr>
            <p:cNvPr id="58" name="角丸四角形 56">
              <a:extLst>
                <a:ext uri="{FF2B5EF4-FFF2-40B4-BE49-F238E27FC236}">
                  <a16:creationId xmlns:a16="http://schemas.microsoft.com/office/drawing/2014/main" id="{23700C3D-0830-4598-B780-5B094E6A8479}"/>
                </a:ext>
              </a:extLst>
            </p:cNvPr>
            <p:cNvSpPr/>
            <p:nvPr/>
          </p:nvSpPr>
          <p:spPr bwMode="gray">
            <a:xfrm>
              <a:off x="270663" y="2600871"/>
              <a:ext cx="6307277" cy="180000"/>
            </a:xfrm>
            <a:prstGeom prst="roundRect">
              <a:avLst/>
            </a:prstGeom>
            <a:solidFill>
              <a:srgbClr val="FF6E0B"/>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2</a:t>
              </a:r>
              <a:r>
                <a:rPr kumimoji="1" lang="ja-JP" altLang="en-US" sz="1100" b="1" dirty="0">
                  <a:solidFill>
                    <a:schemeClr val="bg1"/>
                  </a:solidFill>
                  <a:latin typeface="メイリオ" panose="020B0604030504040204" pitchFamily="50" charset="-128"/>
                  <a:ea typeface="メイリオ" panose="020B0604030504040204" pitchFamily="50" charset="-128"/>
                </a:rPr>
                <a:t>．出社状況</a:t>
              </a:r>
            </a:p>
          </p:txBody>
        </p:sp>
      </p:grpSp>
      <p:sp>
        <p:nvSpPr>
          <p:cNvPr id="69" name="角丸四角形 6">
            <a:extLst>
              <a:ext uri="{FF2B5EF4-FFF2-40B4-BE49-F238E27FC236}">
                <a16:creationId xmlns:a16="http://schemas.microsoft.com/office/drawing/2014/main" id="{FDCB69D4-5677-409E-936C-641859A644B5}"/>
              </a:ext>
            </a:extLst>
          </p:cNvPr>
          <p:cNvSpPr/>
          <p:nvPr/>
        </p:nvSpPr>
        <p:spPr bwMode="gray">
          <a:xfrm>
            <a:off x="279000" y="5508746"/>
            <a:ext cx="3060000" cy="180000"/>
          </a:xfrm>
          <a:prstGeom prst="roundRect">
            <a:avLst/>
          </a:prstGeom>
          <a:solidFill>
            <a:srgbClr val="FF6E0B"/>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4</a:t>
            </a:r>
            <a:r>
              <a:rPr kumimoji="1" lang="ja-JP" altLang="en-US" sz="1100" b="1" dirty="0">
                <a:solidFill>
                  <a:schemeClr val="bg1"/>
                </a:solidFill>
                <a:latin typeface="メイリオ" panose="020B0604030504040204" pitchFamily="50" charset="-128"/>
                <a:ea typeface="メイリオ" panose="020B0604030504040204" pitchFamily="50" charset="-128"/>
              </a:rPr>
              <a:t>．今後のウォームビズ実施意向について</a:t>
            </a:r>
          </a:p>
        </p:txBody>
      </p:sp>
      <p:sp>
        <p:nvSpPr>
          <p:cNvPr id="70" name="テキスト ボックス 69">
            <a:extLst>
              <a:ext uri="{FF2B5EF4-FFF2-40B4-BE49-F238E27FC236}">
                <a16:creationId xmlns:a16="http://schemas.microsoft.com/office/drawing/2014/main" id="{E9416385-E7D5-4EF8-AF05-2851F0F9D647}"/>
              </a:ext>
            </a:extLst>
          </p:cNvPr>
          <p:cNvSpPr txBox="1"/>
          <p:nvPr/>
        </p:nvSpPr>
        <p:spPr>
          <a:xfrm>
            <a:off x="279000" y="6113050"/>
            <a:ext cx="306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b="1" u="sng" dirty="0">
                <a:latin typeface="メイリオ" panose="020B0604030504040204" pitchFamily="50" charset="-128"/>
                <a:ea typeface="メイリオ" panose="020B0604030504040204" pitchFamily="50" charset="-128"/>
              </a:rPr>
              <a:t>イベントに参加されて</a:t>
            </a:r>
            <a:r>
              <a:rPr kumimoji="1" lang="ja-JP" altLang="en-US" sz="1050" dirty="0">
                <a:latin typeface="メイリオ" panose="020B0604030504040204" pitchFamily="50" charset="-128"/>
                <a:ea typeface="メイリオ" panose="020B0604030504040204" pitchFamily="50" charset="-128"/>
              </a:rPr>
              <a:t>、ウォームビズを</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実施したいと思いましたか（</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a:t>
            </a:r>
          </a:p>
        </p:txBody>
      </p:sp>
      <p:sp>
        <p:nvSpPr>
          <p:cNvPr id="71" name="テキスト ボックス 70">
            <a:extLst>
              <a:ext uri="{FF2B5EF4-FFF2-40B4-BE49-F238E27FC236}">
                <a16:creationId xmlns:a16="http://schemas.microsoft.com/office/drawing/2014/main" id="{C3327B1E-207C-4326-9F84-D4DE7A53524E}"/>
              </a:ext>
            </a:extLst>
          </p:cNvPr>
          <p:cNvSpPr txBox="1"/>
          <p:nvPr/>
        </p:nvSpPr>
        <p:spPr>
          <a:xfrm>
            <a:off x="278999" y="6441716"/>
            <a:ext cx="3060000" cy="836462"/>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現在も常に行っており、今後も行いたい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これまで行う頻度は少なかったが、</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今後は常に行いたい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機会があれば行いたい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行いたいとは思わない　➡</a:t>
            </a:r>
            <a:r>
              <a:rPr kumimoji="1" lang="en-US" altLang="ja-JP" sz="1000" dirty="0">
                <a:latin typeface="メイリオ" panose="020B0604030504040204" pitchFamily="50" charset="-128"/>
                <a:ea typeface="メイリオ" panose="020B0604030504040204" pitchFamily="50" charset="-128"/>
              </a:rPr>
              <a:t>Q5</a:t>
            </a:r>
            <a:r>
              <a:rPr kumimoji="1" lang="ja-JP" altLang="en-US" sz="1000" dirty="0">
                <a:latin typeface="メイリオ" panose="020B0604030504040204" pitchFamily="50" charset="-128"/>
                <a:ea typeface="メイリオ" panose="020B0604030504040204" pitchFamily="50" charset="-128"/>
              </a:rPr>
              <a:t>は飛ばす</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わからない　➡</a:t>
            </a:r>
            <a:r>
              <a:rPr kumimoji="1" lang="en-US" altLang="ja-JP" sz="1000" dirty="0">
                <a:latin typeface="メイリオ" panose="020B0604030504040204" pitchFamily="50" charset="-128"/>
                <a:ea typeface="メイリオ" panose="020B0604030504040204" pitchFamily="50" charset="-128"/>
              </a:rPr>
              <a:t>Q5</a:t>
            </a:r>
            <a:r>
              <a:rPr kumimoji="1" lang="ja-JP" altLang="en-US" sz="1000" dirty="0">
                <a:latin typeface="メイリオ" panose="020B0604030504040204" pitchFamily="50" charset="-128"/>
                <a:ea typeface="メイリオ" panose="020B0604030504040204" pitchFamily="50" charset="-128"/>
              </a:rPr>
              <a:t>は飛ばす</a:t>
            </a:r>
            <a:endParaRPr kumimoji="1" lang="en-US" altLang="ja-JP" sz="1000" dirty="0">
              <a:latin typeface="メイリオ" panose="020B0604030504040204" pitchFamily="50" charset="-128"/>
              <a:ea typeface="メイリオ" panose="020B0604030504040204" pitchFamily="50" charset="-128"/>
            </a:endParaRPr>
          </a:p>
        </p:txBody>
      </p:sp>
      <p:sp>
        <p:nvSpPr>
          <p:cNvPr id="73" name="角丸四角形 6">
            <a:extLst>
              <a:ext uri="{FF2B5EF4-FFF2-40B4-BE49-F238E27FC236}">
                <a16:creationId xmlns:a16="http://schemas.microsoft.com/office/drawing/2014/main" id="{AE354D0E-FD16-4346-9CB7-3DF118988389}"/>
              </a:ext>
            </a:extLst>
          </p:cNvPr>
          <p:cNvSpPr/>
          <p:nvPr/>
        </p:nvSpPr>
        <p:spPr bwMode="gray">
          <a:xfrm>
            <a:off x="3510664" y="5508746"/>
            <a:ext cx="3060000" cy="180000"/>
          </a:xfrm>
          <a:prstGeom prst="roundRect">
            <a:avLst/>
          </a:prstGeom>
          <a:solidFill>
            <a:srgbClr val="FF6E0B"/>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5</a:t>
            </a:r>
            <a:r>
              <a:rPr kumimoji="1" lang="ja-JP" altLang="en-US" sz="1100" b="1" dirty="0">
                <a:solidFill>
                  <a:schemeClr val="bg1"/>
                </a:solidFill>
                <a:latin typeface="メイリオ" panose="020B0604030504040204" pitchFamily="50" charset="-128"/>
                <a:ea typeface="メイリオ" panose="020B0604030504040204" pitchFamily="50" charset="-128"/>
              </a:rPr>
              <a:t>．実施意向の理由について</a:t>
            </a:r>
          </a:p>
        </p:txBody>
      </p:sp>
      <p:sp>
        <p:nvSpPr>
          <p:cNvPr id="74" name="テキスト ボックス 73">
            <a:extLst>
              <a:ext uri="{FF2B5EF4-FFF2-40B4-BE49-F238E27FC236}">
                <a16:creationId xmlns:a16="http://schemas.microsoft.com/office/drawing/2014/main" id="{03D11074-B44D-4B1E-BCE4-0EB7679898BE}"/>
              </a:ext>
            </a:extLst>
          </p:cNvPr>
          <p:cNvSpPr txBox="1"/>
          <p:nvPr/>
        </p:nvSpPr>
        <p:spPr>
          <a:xfrm>
            <a:off x="3510664" y="6113050"/>
            <a:ext cx="3060000" cy="39012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なぜ、ウォームビズを実施していますか／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実施したいと思いましたか（</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つまで）。</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endParaRPr kumimoji="1" lang="ja-JP" altLang="en-US" sz="105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2877D395-F476-4088-BA32-5FD75B0FE1A0}"/>
              </a:ext>
            </a:extLst>
          </p:cNvPr>
          <p:cNvSpPr txBox="1"/>
          <p:nvPr/>
        </p:nvSpPr>
        <p:spPr>
          <a:xfrm>
            <a:off x="3510664" y="6441716"/>
            <a:ext cx="3060000" cy="1440133"/>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CO2</a:t>
            </a:r>
            <a:r>
              <a:rPr kumimoji="1" lang="ja-JP" altLang="en-US" sz="1000" dirty="0">
                <a:latin typeface="メイリオ" panose="020B0604030504040204" pitchFamily="50" charset="-128"/>
                <a:ea typeface="メイリオ" panose="020B0604030504040204" pitchFamily="50" charset="-128"/>
              </a:rPr>
              <a:t>の削減に貢献するため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電気代が安くなると思ったため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快適になると思ったため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会社で推奨されているため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みんな（周りの人）がビジネスの場で</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ウォームビズを行っているため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その他（具体的に</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　　　　　　　　　　　　　　　　　　　　　　　　</a:t>
            </a: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特に理由はない・なんとなく</a:t>
            </a:r>
            <a:r>
              <a:rPr kumimoji="1" lang="en-US" altLang="ja-JP" sz="1000" dirty="0">
                <a:latin typeface="メイリオ" panose="020B0604030504040204" pitchFamily="50" charset="-128"/>
                <a:ea typeface="メイリオ" panose="020B0604030504040204" pitchFamily="50" charset="-128"/>
              </a:rPr>
              <a:t>	</a:t>
            </a:r>
          </a:p>
          <a:p>
            <a:pPr>
              <a:spcBef>
                <a:spcPts val="0"/>
              </a:spcBef>
              <a:buSzPct val="100000"/>
              <a:tabLst>
                <a:tab pos="450850" algn="l"/>
              </a:tabLst>
            </a:pPr>
            <a:endParaRPr kumimoji="1" lang="en-US" altLang="ja-JP"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A73ECCAA-C901-4366-AC9B-24384B507AA2}"/>
              </a:ext>
            </a:extLst>
          </p:cNvPr>
          <p:cNvSpPr txBox="1"/>
          <p:nvPr/>
        </p:nvSpPr>
        <p:spPr>
          <a:xfrm>
            <a:off x="3510664" y="5692423"/>
            <a:ext cx="306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Q4</a:t>
            </a:r>
            <a:r>
              <a:rPr kumimoji="1" lang="ja-JP" altLang="en-US" sz="860" dirty="0">
                <a:latin typeface="メイリオ" panose="020B0604030504040204" pitchFamily="50" charset="-128"/>
                <a:ea typeface="メイリオ" panose="020B0604030504040204" pitchFamily="50" charset="-128"/>
              </a:rPr>
              <a:t>で「現在も常に行っており、今後も行いたい」「これまで行う頻度は少なかったが、今後は常に行いたい」「機会があれば行いたい」のいずれかを選択された方にお尋ねします。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grpSp>
        <p:nvGrpSpPr>
          <p:cNvPr id="78" name="グループ化 77">
            <a:extLst>
              <a:ext uri="{FF2B5EF4-FFF2-40B4-BE49-F238E27FC236}">
                <a16:creationId xmlns:a16="http://schemas.microsoft.com/office/drawing/2014/main" id="{6A57D336-70D5-45EB-895D-BCEC8D45B870}"/>
              </a:ext>
            </a:extLst>
          </p:cNvPr>
          <p:cNvGrpSpPr/>
          <p:nvPr/>
        </p:nvGrpSpPr>
        <p:grpSpPr>
          <a:xfrm>
            <a:off x="277941" y="8883574"/>
            <a:ext cx="6301059" cy="951182"/>
            <a:chOff x="277941" y="8883574"/>
            <a:chExt cx="6301059" cy="951182"/>
          </a:xfrm>
        </p:grpSpPr>
        <p:grpSp>
          <p:nvGrpSpPr>
            <p:cNvPr id="79" name="グループ化 78">
              <a:extLst>
                <a:ext uri="{FF2B5EF4-FFF2-40B4-BE49-F238E27FC236}">
                  <a16:creationId xmlns:a16="http://schemas.microsoft.com/office/drawing/2014/main" id="{9BE1CF72-B386-4566-B08D-D672EE2DC14E}"/>
                </a:ext>
              </a:extLst>
            </p:cNvPr>
            <p:cNvGrpSpPr/>
            <p:nvPr/>
          </p:nvGrpSpPr>
          <p:grpSpPr>
            <a:xfrm>
              <a:off x="277941" y="8883574"/>
              <a:ext cx="6301059" cy="904497"/>
              <a:chOff x="277941" y="8883574"/>
              <a:chExt cx="6301059" cy="904497"/>
            </a:xfrm>
          </p:grpSpPr>
          <p:sp>
            <p:nvSpPr>
              <p:cNvPr id="82" name="正方形/長方形 81">
                <a:extLst>
                  <a:ext uri="{FF2B5EF4-FFF2-40B4-BE49-F238E27FC236}">
                    <a16:creationId xmlns:a16="http://schemas.microsoft.com/office/drawing/2014/main" id="{A5E3F20E-54DB-4990-9BB1-43DAFE37693C}"/>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E1E21D8C-BD89-4EDC-BE5C-A67E04715F5C}"/>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81" name="テキスト ボックス 80">
              <a:extLst>
                <a:ext uri="{FF2B5EF4-FFF2-40B4-BE49-F238E27FC236}">
                  <a16:creationId xmlns:a16="http://schemas.microsoft.com/office/drawing/2014/main" id="{815469BB-4495-4C24-B640-E97624FB0CEF}"/>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grpSp>
        <p:nvGrpSpPr>
          <p:cNvPr id="85" name="グループ化 84">
            <a:extLst>
              <a:ext uri="{FF2B5EF4-FFF2-40B4-BE49-F238E27FC236}">
                <a16:creationId xmlns:a16="http://schemas.microsoft.com/office/drawing/2014/main" id="{1765E8D7-6ED4-4766-9DFC-4FA09B80401D}"/>
              </a:ext>
            </a:extLst>
          </p:cNvPr>
          <p:cNvGrpSpPr/>
          <p:nvPr/>
        </p:nvGrpSpPr>
        <p:grpSpPr>
          <a:xfrm>
            <a:off x="278999" y="7911480"/>
            <a:ext cx="6607613" cy="942464"/>
            <a:chOff x="278999" y="7576019"/>
            <a:chExt cx="6607613" cy="942464"/>
          </a:xfrm>
        </p:grpSpPr>
        <p:sp>
          <p:nvSpPr>
            <p:cNvPr id="87" name="角丸四角形 9">
              <a:extLst>
                <a:ext uri="{FF2B5EF4-FFF2-40B4-BE49-F238E27FC236}">
                  <a16:creationId xmlns:a16="http://schemas.microsoft.com/office/drawing/2014/main" id="{9C0AD531-9AC5-4507-827F-67713DAFFB0E}"/>
                </a:ext>
              </a:extLst>
            </p:cNvPr>
            <p:cNvSpPr/>
            <p:nvPr/>
          </p:nvSpPr>
          <p:spPr bwMode="gray">
            <a:xfrm>
              <a:off x="279000" y="7576019"/>
              <a:ext cx="6300000" cy="180000"/>
            </a:xfrm>
            <a:prstGeom prst="roundRect">
              <a:avLst/>
            </a:prstGeom>
            <a:solidFill>
              <a:srgbClr val="FF6E0B"/>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6</a:t>
              </a:r>
              <a:r>
                <a:rPr kumimoji="1" lang="ja-JP" altLang="en-US" sz="11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88" name="テキスト ボックス 87">
              <a:extLst>
                <a:ext uri="{FF2B5EF4-FFF2-40B4-BE49-F238E27FC236}">
                  <a16:creationId xmlns:a16="http://schemas.microsoft.com/office/drawing/2014/main" id="{352D688E-C820-4AD6-AC90-46E9A19F5E39}"/>
                </a:ext>
              </a:extLst>
            </p:cNvPr>
            <p:cNvSpPr txBox="1"/>
            <p:nvPr/>
          </p:nvSpPr>
          <p:spPr>
            <a:xfrm>
              <a:off x="278999" y="7743746"/>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WEB</a:t>
              </a:r>
              <a:r>
                <a:rPr kumimoji="1" lang="ja-JP" altLang="en-US" sz="105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050" baseline="30000" dirty="0">
                  <a:latin typeface="メイリオ" panose="020B0604030504040204" pitchFamily="50" charset="-128"/>
                  <a:ea typeface="メイリオ" panose="020B0604030504040204" pitchFamily="50" charset="-128"/>
                </a:rPr>
                <a:t>*</a:t>
              </a:r>
              <a:r>
                <a:rPr kumimoji="1" lang="en-US" altLang="ja-JP" sz="1050" baseline="3000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a:t>
              </a:r>
            </a:p>
          </p:txBody>
        </p:sp>
        <p:grpSp>
          <p:nvGrpSpPr>
            <p:cNvPr id="89" name="グループ化 88">
              <a:extLst>
                <a:ext uri="{FF2B5EF4-FFF2-40B4-BE49-F238E27FC236}">
                  <a16:creationId xmlns:a16="http://schemas.microsoft.com/office/drawing/2014/main" id="{37EA83FF-D3FD-4AA1-A1F0-9EF5AAF42B67}"/>
                </a:ext>
              </a:extLst>
            </p:cNvPr>
            <p:cNvGrpSpPr/>
            <p:nvPr/>
          </p:nvGrpSpPr>
          <p:grpSpPr>
            <a:xfrm>
              <a:off x="279000" y="8029777"/>
              <a:ext cx="6607612" cy="488706"/>
              <a:chOff x="279000" y="7863920"/>
              <a:chExt cx="6607612" cy="488706"/>
            </a:xfrm>
          </p:grpSpPr>
          <p:sp>
            <p:nvSpPr>
              <p:cNvPr id="90" name="テキスト ボックス 89">
                <a:extLst>
                  <a:ext uri="{FF2B5EF4-FFF2-40B4-BE49-F238E27FC236}">
                    <a16:creationId xmlns:a16="http://schemas.microsoft.com/office/drawing/2014/main" id="{E67212A1-82DA-41CC-B0B4-3CB73535EAD1}"/>
                  </a:ext>
                </a:extLst>
              </p:cNvPr>
              <p:cNvSpPr txBox="1"/>
              <p:nvPr/>
            </p:nvSpPr>
            <p:spPr>
              <a:xfrm>
                <a:off x="4584840" y="7863920"/>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以下は下から選択して下さい</a:t>
                </a:r>
              </a:p>
            </p:txBody>
          </p:sp>
          <p:sp>
            <p:nvSpPr>
              <p:cNvPr id="91" name="テキスト ボックス 90">
                <a:extLst>
                  <a:ext uri="{FF2B5EF4-FFF2-40B4-BE49-F238E27FC236}">
                    <a16:creationId xmlns:a16="http://schemas.microsoft.com/office/drawing/2014/main" id="{64F3B429-9D74-47C4-94B1-4E0B688A7661}"/>
                  </a:ext>
                </a:extLst>
              </p:cNvPr>
              <p:cNvSpPr txBox="1"/>
              <p:nvPr/>
            </p:nvSpPr>
            <p:spPr>
              <a:xfrm>
                <a:off x="279000" y="8059933"/>
                <a:ext cx="6300000" cy="292693"/>
              </a:xfrm>
              <a:prstGeom prst="rect">
                <a:avLst/>
              </a:prstGeom>
              <a:noFill/>
            </p:spPr>
            <p:txBody>
              <a:bodyPr wrap="square" lIns="36000" tIns="36000" rIns="36000" bIns="36000" rtlCol="0" anchor="t" anchorCtr="0">
                <a:noAutofit/>
              </a:bodyPr>
              <a:lstStyle/>
              <a:p>
                <a:pPr>
                  <a:spcBef>
                    <a:spcPts val="0"/>
                  </a:spcBef>
                  <a:buSzPct val="100000"/>
                  <a:tabLst>
                    <a:tab pos="450850" algn="l"/>
                    <a:tab pos="1168400" algn="l"/>
                  </a:tabLst>
                </a:pPr>
                <a:r>
                  <a:rPr kumimoji="1" lang="en-US" altLang="ja-JP" sz="900" dirty="0">
                    <a:latin typeface="メイリオ" panose="020B0604030504040204" pitchFamily="50" charset="-128"/>
                    <a:ea typeface="メイリオ" panose="020B0604030504040204" pitchFamily="50" charset="-128"/>
                  </a:rPr>
                  <a:t>	□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450850" algn="l"/>
                    <a:tab pos="1168400" algn="l"/>
                  </a:tabLst>
                </a:pPr>
                <a:r>
                  <a:rPr kumimoji="1" lang="en-US" altLang="ja-JP" sz="900" dirty="0">
                    <a:latin typeface="メイリオ" panose="020B0604030504040204" pitchFamily="50" charset="-128"/>
                    <a:ea typeface="メイリオ" panose="020B0604030504040204" pitchFamily="50" charset="-128"/>
                  </a:rPr>
                  <a:t>	□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92" name="直線コネクタ 91">
                <a:extLst>
                  <a:ext uri="{FF2B5EF4-FFF2-40B4-BE49-F238E27FC236}">
                    <a16:creationId xmlns:a16="http://schemas.microsoft.com/office/drawing/2014/main" id="{1AC62810-40B9-4303-9B7D-587DA3E800FB}"/>
                  </a:ext>
                </a:extLst>
              </p:cNvPr>
              <p:cNvCxnSpPr/>
              <p:nvPr/>
            </p:nvCxnSpPr>
            <p:spPr>
              <a:xfrm>
                <a:off x="719990" y="8046796"/>
                <a:ext cx="3888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
        <p:nvSpPr>
          <p:cNvPr id="93" name="右矢印 37">
            <a:extLst>
              <a:ext uri="{FF2B5EF4-FFF2-40B4-BE49-F238E27FC236}">
                <a16:creationId xmlns:a16="http://schemas.microsoft.com/office/drawing/2014/main" id="{7E17A5A4-A580-4C8C-A69D-AAB74203BC29}"/>
              </a:ext>
            </a:extLst>
          </p:cNvPr>
          <p:cNvSpPr/>
          <p:nvPr/>
        </p:nvSpPr>
        <p:spPr bwMode="gray">
          <a:xfrm>
            <a:off x="3352832" y="5479998"/>
            <a:ext cx="144000" cy="238016"/>
          </a:xfrm>
          <a:prstGeom prst="rightArrow">
            <a:avLst/>
          </a:prstGeom>
          <a:solidFill>
            <a:schemeClr val="tx2"/>
          </a:solidFill>
          <a:ln w="12700" algn="ctr">
            <a:solidFill>
              <a:schemeClr val="tx2"/>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ja-JP" altLang="en-US" sz="1200" dirty="0"/>
          </a:p>
        </p:txBody>
      </p:sp>
      <p:grpSp>
        <p:nvGrpSpPr>
          <p:cNvPr id="10" name="グループ化 9">
            <a:extLst>
              <a:ext uri="{FF2B5EF4-FFF2-40B4-BE49-F238E27FC236}">
                <a16:creationId xmlns:a16="http://schemas.microsoft.com/office/drawing/2014/main" id="{4E1D8C15-D18B-4D0F-A513-89FBD76FC38E}"/>
              </a:ext>
            </a:extLst>
          </p:cNvPr>
          <p:cNvGrpSpPr/>
          <p:nvPr/>
        </p:nvGrpSpPr>
        <p:grpSpPr>
          <a:xfrm>
            <a:off x="243000" y="3379843"/>
            <a:ext cx="4410136" cy="486395"/>
            <a:chOff x="243000" y="3453918"/>
            <a:chExt cx="4410136" cy="486395"/>
          </a:xfrm>
        </p:grpSpPr>
        <p:sp>
          <p:nvSpPr>
            <p:cNvPr id="54" name="角丸四角形 56">
              <a:extLst>
                <a:ext uri="{FF2B5EF4-FFF2-40B4-BE49-F238E27FC236}">
                  <a16:creationId xmlns:a16="http://schemas.microsoft.com/office/drawing/2014/main" id="{59AAA48F-F1A3-42E6-81DE-6BADBAF8DC4B}"/>
                </a:ext>
              </a:extLst>
            </p:cNvPr>
            <p:cNvSpPr/>
            <p:nvPr/>
          </p:nvSpPr>
          <p:spPr bwMode="gray">
            <a:xfrm>
              <a:off x="270664" y="3453918"/>
              <a:ext cx="4140000" cy="180000"/>
            </a:xfrm>
            <a:prstGeom prst="roundRect">
              <a:avLst/>
            </a:prstGeom>
            <a:solidFill>
              <a:srgbClr val="FF6E0B"/>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3</a:t>
              </a:r>
              <a:r>
                <a:rPr kumimoji="1" lang="ja-JP" altLang="en-US" sz="1100" b="1" dirty="0">
                  <a:solidFill>
                    <a:schemeClr val="bg1"/>
                  </a:solidFill>
                  <a:latin typeface="メイリオ" panose="020B0604030504040204" pitchFamily="50" charset="-128"/>
                  <a:ea typeface="メイリオ" panose="020B0604030504040204" pitchFamily="50" charset="-128"/>
                </a:rPr>
                <a:t>．これまでのウォームビズ実施状況について</a:t>
              </a:r>
            </a:p>
          </p:txBody>
        </p:sp>
        <p:sp>
          <p:nvSpPr>
            <p:cNvPr id="61" name="テキスト ボックス 60">
              <a:extLst>
                <a:ext uri="{FF2B5EF4-FFF2-40B4-BE49-F238E27FC236}">
                  <a16:creationId xmlns:a16="http://schemas.microsoft.com/office/drawing/2014/main" id="{D92BF2B6-1E45-435F-B6E3-9516B21A7587}"/>
                </a:ext>
              </a:extLst>
            </p:cNvPr>
            <p:cNvSpPr txBox="1"/>
            <p:nvPr/>
          </p:nvSpPr>
          <p:spPr>
            <a:xfrm>
              <a:off x="243000" y="3673460"/>
              <a:ext cx="4410136" cy="266853"/>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現在のウォームビズ（就業時における暖房温度緩和（室温</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その温度に適した服装）の実施状況についてお聞かせください。</a:t>
              </a:r>
            </a:p>
          </p:txBody>
        </p:sp>
      </p:grpSp>
      <p:sp>
        <p:nvSpPr>
          <p:cNvPr id="18" name="正方形/長方形 17">
            <a:extLst>
              <a:ext uri="{FF2B5EF4-FFF2-40B4-BE49-F238E27FC236}">
                <a16:creationId xmlns:a16="http://schemas.microsoft.com/office/drawing/2014/main" id="{9BB9AA69-7495-4C11-8E06-2FDE25908ACE}"/>
              </a:ext>
            </a:extLst>
          </p:cNvPr>
          <p:cNvSpPr/>
          <p:nvPr/>
        </p:nvSpPr>
        <p:spPr bwMode="gray">
          <a:xfrm>
            <a:off x="736544" y="2860983"/>
            <a:ext cx="3088500" cy="148847"/>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000" dirty="0">
                <a:latin typeface="メイリオ" panose="020B0604030504040204" pitchFamily="50" charset="-128"/>
                <a:ea typeface="メイリオ" panose="020B0604030504040204" pitchFamily="50" charset="-128"/>
              </a:rPr>
              <a:t>□ ほぼ／すべて在宅勤務</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Q3</a:t>
            </a:r>
            <a:r>
              <a:rPr kumimoji="1" lang="ja-JP" altLang="en-US" sz="800" dirty="0">
                <a:latin typeface="メイリオ" panose="020B0604030504040204" pitchFamily="50" charset="-128"/>
                <a:ea typeface="メイリオ" panose="020B0604030504040204" pitchFamily="50" charset="-128"/>
              </a:rPr>
              <a:t>では「自宅」欄のみに回答）</a:t>
            </a:r>
            <a:endParaRPr kumimoji="1" lang="ja-JP" altLang="en-US" sz="1000" dirty="0">
              <a:latin typeface="メイリオ" panose="020B0604030504040204" pitchFamily="50" charset="-128"/>
              <a:ea typeface="メイリオ" panose="020B0604030504040204" pitchFamily="50" charset="-128"/>
            </a:endParaRPr>
          </a:p>
        </p:txBody>
      </p:sp>
      <p:sp>
        <p:nvSpPr>
          <p:cNvPr id="94" name="正方形/長方形 93">
            <a:extLst>
              <a:ext uri="{FF2B5EF4-FFF2-40B4-BE49-F238E27FC236}">
                <a16:creationId xmlns:a16="http://schemas.microsoft.com/office/drawing/2014/main" id="{EF8C1E3A-1F58-49E7-98E4-3651F8472229}"/>
              </a:ext>
            </a:extLst>
          </p:cNvPr>
          <p:cNvSpPr/>
          <p:nvPr/>
        </p:nvSpPr>
        <p:spPr bwMode="gray">
          <a:xfrm>
            <a:off x="736544" y="3020660"/>
            <a:ext cx="4140000" cy="148847"/>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dirty="0">
                <a:latin typeface="メイリオ" panose="020B0604030504040204" pitchFamily="50" charset="-128"/>
                <a:ea typeface="メイリオ" panose="020B0604030504040204" pitchFamily="50" charset="-128"/>
              </a:rPr>
              <a:t>□ 職場・在宅勤務を併用している</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Q3</a:t>
            </a:r>
            <a:r>
              <a:rPr kumimoji="1" lang="ja-JP" altLang="en-US" sz="800" dirty="0">
                <a:latin typeface="メイリオ" panose="020B0604030504040204" pitchFamily="50" charset="-128"/>
                <a:ea typeface="メイリオ" panose="020B0604030504040204" pitchFamily="50" charset="-128"/>
              </a:rPr>
              <a:t>では「職場」欄「自宅」欄両方に回答）</a:t>
            </a:r>
            <a:endParaRPr kumimoji="1" lang="ja-JP" altLang="en-US" sz="1000" dirty="0">
              <a:latin typeface="メイリオ" panose="020B0604030504040204" pitchFamily="50" charset="-128"/>
              <a:ea typeface="メイリオ" panose="020B0604030504040204" pitchFamily="50" charset="-128"/>
            </a:endParaRPr>
          </a:p>
        </p:txBody>
      </p:sp>
      <p:sp>
        <p:nvSpPr>
          <p:cNvPr id="95" name="正方形/長方形 94">
            <a:extLst>
              <a:ext uri="{FF2B5EF4-FFF2-40B4-BE49-F238E27FC236}">
                <a16:creationId xmlns:a16="http://schemas.microsoft.com/office/drawing/2014/main" id="{FEFAF158-ADB2-4066-B04D-B565DD854EF7}"/>
              </a:ext>
            </a:extLst>
          </p:cNvPr>
          <p:cNvSpPr/>
          <p:nvPr/>
        </p:nvSpPr>
        <p:spPr bwMode="gray">
          <a:xfrm>
            <a:off x="736544" y="3180338"/>
            <a:ext cx="4140000" cy="148847"/>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000" dirty="0">
                <a:latin typeface="メイリオ" panose="020B0604030504040204" pitchFamily="50" charset="-128"/>
                <a:ea typeface="メイリオ" panose="020B0604030504040204" pitchFamily="50" charset="-128"/>
              </a:rPr>
              <a:t>□ 職場のみ（在宅勤務は実施していない）</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Q3</a:t>
            </a:r>
            <a:r>
              <a:rPr kumimoji="1" lang="ja-JP" altLang="en-US" sz="800" dirty="0">
                <a:latin typeface="メイリオ" panose="020B0604030504040204" pitchFamily="50" charset="-128"/>
                <a:ea typeface="メイリオ" panose="020B0604030504040204" pitchFamily="50" charset="-128"/>
              </a:rPr>
              <a:t>では「職場」欄のみに回答）</a:t>
            </a:r>
            <a:endParaRPr kumimoji="1" lang="ja-JP" altLang="en-US" sz="1000" dirty="0">
              <a:latin typeface="メイリオ" panose="020B0604030504040204" pitchFamily="50" charset="-128"/>
              <a:ea typeface="メイリオ" panose="020B0604030504040204" pitchFamily="50" charset="-128"/>
            </a:endParaRPr>
          </a:p>
        </p:txBody>
      </p:sp>
      <p:sp>
        <p:nvSpPr>
          <p:cNvPr id="96" name="正方形/長方形 95">
            <a:extLst>
              <a:ext uri="{FF2B5EF4-FFF2-40B4-BE49-F238E27FC236}">
                <a16:creationId xmlns:a16="http://schemas.microsoft.com/office/drawing/2014/main" id="{B77F5102-641A-440E-ACB0-717DD890E7CF}"/>
              </a:ext>
            </a:extLst>
          </p:cNvPr>
          <p:cNvSpPr/>
          <p:nvPr/>
        </p:nvSpPr>
        <p:spPr bwMode="gray">
          <a:xfrm>
            <a:off x="4910127" y="3627224"/>
            <a:ext cx="448779" cy="158049"/>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en-US" altLang="ja-JP" sz="1050" dirty="0">
              <a:latin typeface="メイリオ" panose="020B0604030504040204" pitchFamily="50" charset="-128"/>
              <a:ea typeface="メイリオ" panose="020B0604030504040204" pitchFamily="50" charset="-128"/>
            </a:endParaRPr>
          </a:p>
          <a:p>
            <a:pPr algn="ctr">
              <a:buFont typeface="Wingdings 2" pitchFamily="18" charset="2"/>
              <a:buNone/>
            </a:pPr>
            <a:r>
              <a:rPr kumimoji="1" lang="ja-JP" altLang="en-US" sz="1050" dirty="0">
                <a:latin typeface="メイリオ" panose="020B0604030504040204" pitchFamily="50" charset="-128"/>
                <a:ea typeface="メイリオ" panose="020B0604030504040204" pitchFamily="50" charset="-128"/>
              </a:rPr>
              <a:t>職場</a:t>
            </a:r>
          </a:p>
        </p:txBody>
      </p:sp>
      <p:sp>
        <p:nvSpPr>
          <p:cNvPr id="97" name="正方形/長方形 96">
            <a:extLst>
              <a:ext uri="{FF2B5EF4-FFF2-40B4-BE49-F238E27FC236}">
                <a16:creationId xmlns:a16="http://schemas.microsoft.com/office/drawing/2014/main" id="{37E597E2-F666-4A3E-B279-5085D7D4A356}"/>
              </a:ext>
            </a:extLst>
          </p:cNvPr>
          <p:cNvSpPr/>
          <p:nvPr/>
        </p:nvSpPr>
        <p:spPr bwMode="gray">
          <a:xfrm>
            <a:off x="5863846" y="3627224"/>
            <a:ext cx="448779" cy="158049"/>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en-US" altLang="ja-JP" sz="1050" dirty="0">
              <a:latin typeface="メイリオ" panose="020B0604030504040204" pitchFamily="50" charset="-128"/>
              <a:ea typeface="メイリオ" panose="020B0604030504040204" pitchFamily="50" charset="-128"/>
            </a:endParaRPr>
          </a:p>
          <a:p>
            <a:pPr algn="ctr">
              <a:buFont typeface="Wingdings 2" pitchFamily="18" charset="2"/>
              <a:buNone/>
            </a:pPr>
            <a:r>
              <a:rPr kumimoji="1" lang="ja-JP" altLang="en-US" sz="1050" dirty="0">
                <a:latin typeface="メイリオ" panose="020B0604030504040204" pitchFamily="50" charset="-128"/>
                <a:ea typeface="メイリオ" panose="020B0604030504040204" pitchFamily="50" charset="-128"/>
              </a:rPr>
              <a:t>自宅</a:t>
            </a:r>
          </a:p>
        </p:txBody>
      </p:sp>
      <p:cxnSp>
        <p:nvCxnSpPr>
          <p:cNvPr id="21" name="コネクタ: カギ線 20">
            <a:extLst>
              <a:ext uri="{FF2B5EF4-FFF2-40B4-BE49-F238E27FC236}">
                <a16:creationId xmlns:a16="http://schemas.microsoft.com/office/drawing/2014/main" id="{259B1350-0FB5-44E4-9A8D-422B006555AA}"/>
              </a:ext>
            </a:extLst>
          </p:cNvPr>
          <p:cNvCxnSpPr>
            <a:cxnSpLocks/>
            <a:stCxn id="18" idx="3"/>
            <a:endCxn id="97" idx="0"/>
          </p:cNvCxnSpPr>
          <p:nvPr/>
        </p:nvCxnSpPr>
        <p:spPr>
          <a:xfrm>
            <a:off x="3825044" y="2935407"/>
            <a:ext cx="2263192" cy="691817"/>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8" name="コネクタ: カギ線 97">
            <a:extLst>
              <a:ext uri="{FF2B5EF4-FFF2-40B4-BE49-F238E27FC236}">
                <a16:creationId xmlns:a16="http://schemas.microsoft.com/office/drawing/2014/main" id="{91B10B20-F9B1-4FF3-A8E6-E76232D5EE16}"/>
              </a:ext>
            </a:extLst>
          </p:cNvPr>
          <p:cNvCxnSpPr>
            <a:cxnSpLocks/>
            <a:stCxn id="94" idx="3"/>
            <a:endCxn id="96" idx="0"/>
          </p:cNvCxnSpPr>
          <p:nvPr/>
        </p:nvCxnSpPr>
        <p:spPr>
          <a:xfrm>
            <a:off x="4876544" y="3095084"/>
            <a:ext cx="257973" cy="532140"/>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コネクタ: カギ線 105">
            <a:extLst>
              <a:ext uri="{FF2B5EF4-FFF2-40B4-BE49-F238E27FC236}">
                <a16:creationId xmlns:a16="http://schemas.microsoft.com/office/drawing/2014/main" id="{4C0CAB2A-4F5F-467C-B099-14CF0420EFC5}"/>
              </a:ext>
            </a:extLst>
          </p:cNvPr>
          <p:cNvCxnSpPr>
            <a:cxnSpLocks/>
            <a:stCxn id="95" idx="3"/>
            <a:endCxn id="96" idx="0"/>
          </p:cNvCxnSpPr>
          <p:nvPr/>
        </p:nvCxnSpPr>
        <p:spPr>
          <a:xfrm>
            <a:off x="4876544" y="3254762"/>
            <a:ext cx="257973" cy="372462"/>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コネクタ: カギ線 108">
            <a:extLst>
              <a:ext uri="{FF2B5EF4-FFF2-40B4-BE49-F238E27FC236}">
                <a16:creationId xmlns:a16="http://schemas.microsoft.com/office/drawing/2014/main" id="{9D5E65F4-9C82-4E97-841B-035A271D7785}"/>
              </a:ext>
            </a:extLst>
          </p:cNvPr>
          <p:cNvCxnSpPr>
            <a:cxnSpLocks/>
            <a:stCxn id="94" idx="3"/>
            <a:endCxn id="97" idx="0"/>
          </p:cNvCxnSpPr>
          <p:nvPr/>
        </p:nvCxnSpPr>
        <p:spPr>
          <a:xfrm>
            <a:off x="4876544" y="3095084"/>
            <a:ext cx="1211692" cy="532140"/>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59" name="図 58">
            <a:extLst>
              <a:ext uri="{FF2B5EF4-FFF2-40B4-BE49-F238E27FC236}">
                <a16:creationId xmlns:a16="http://schemas.microsoft.com/office/drawing/2014/main" id="{14F59D57-EE81-48BD-BB08-ADC549FBF526}"/>
              </a:ext>
            </a:extLst>
          </p:cNvPr>
          <p:cNvPicPr>
            <a:picLocks noChangeAspect="1"/>
          </p:cNvPicPr>
          <p:nvPr/>
        </p:nvPicPr>
        <p:blipFill>
          <a:blip r:embed="rId8"/>
          <a:stretch>
            <a:fillRect/>
          </a:stretch>
        </p:blipFill>
        <p:spPr>
          <a:xfrm>
            <a:off x="484095" y="296319"/>
            <a:ext cx="1522356" cy="504000"/>
          </a:xfrm>
          <a:prstGeom prst="rect">
            <a:avLst/>
          </a:prstGeom>
        </p:spPr>
      </p:pic>
      <p:sp>
        <p:nvSpPr>
          <p:cNvPr id="62" name="テキスト ボックス 61">
            <a:extLst>
              <a:ext uri="{FF2B5EF4-FFF2-40B4-BE49-F238E27FC236}">
                <a16:creationId xmlns:a16="http://schemas.microsoft.com/office/drawing/2014/main" id="{EFFB0727-E93A-446A-BFAB-04E455AC457A}"/>
              </a:ext>
            </a:extLst>
          </p:cNvPr>
          <p:cNvSpPr txBox="1"/>
          <p:nvPr/>
        </p:nvSpPr>
        <p:spPr>
          <a:xfrm>
            <a:off x="278999" y="5692423"/>
            <a:ext cx="306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Q3</a:t>
            </a:r>
            <a:r>
              <a:rPr kumimoji="1" lang="ja-JP" altLang="en-US" sz="860" dirty="0">
                <a:latin typeface="メイリオ" panose="020B0604030504040204" pitchFamily="50" charset="-128"/>
                <a:ea typeface="メイリオ" panose="020B0604030504040204" pitchFamily="50" charset="-128"/>
              </a:rPr>
              <a:t>で「ウォームビズを行うことができない」</a:t>
            </a:r>
            <a:r>
              <a:rPr kumimoji="1" lang="ja-JP" altLang="en-US" sz="860" b="1" u="sng" dirty="0">
                <a:latin typeface="メイリオ" panose="020B0604030504040204" pitchFamily="50" charset="-128"/>
                <a:ea typeface="メイリオ" panose="020B0604030504040204" pitchFamily="50" charset="-128"/>
              </a:rPr>
              <a:t>以外</a:t>
            </a:r>
            <a:r>
              <a:rPr kumimoji="1" lang="ja-JP" altLang="en-US" sz="860" dirty="0">
                <a:latin typeface="メイリオ" panose="020B0604030504040204" pitchFamily="50" charset="-128"/>
                <a:ea typeface="メイリオ" panose="020B0604030504040204" pitchFamily="50" charset="-128"/>
              </a:rPr>
              <a:t>を選択された方にお尋ねします。</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endParaRPr kumimoji="1" lang="en-US" altLang="ja-JP" sz="86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980399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オブジェクト 7"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004" name="think-cell スライド" r:id="rId4" imgW="563" imgH="564" progId="TCLayout.ActiveDocument.1">
                  <p:embed/>
                </p:oleObj>
              </mc:Choice>
              <mc:Fallback>
                <p:oleObj name="think-cell スライド" r:id="rId4" imgW="563" imgH="564" progId="TCLayout.ActiveDocument.1">
                  <p:embed/>
                  <p:pic>
                    <p:nvPicPr>
                      <p:cNvPr id="8" name="オブジェクト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テキスト ボックス 12"/>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92" name="グループ化 91"/>
          <p:cNvGrpSpPr/>
          <p:nvPr/>
        </p:nvGrpSpPr>
        <p:grpSpPr>
          <a:xfrm>
            <a:off x="279000" y="1052445"/>
            <a:ext cx="6300000" cy="819706"/>
            <a:chOff x="279000" y="769445"/>
            <a:chExt cx="6300000" cy="819706"/>
          </a:xfrm>
        </p:grpSpPr>
        <p:sp>
          <p:nvSpPr>
            <p:cNvPr id="5" name="角丸四角形 4"/>
            <p:cNvSpPr/>
            <p:nvPr/>
          </p:nvSpPr>
          <p:spPr bwMode="gray">
            <a:xfrm>
              <a:off x="279000" y="769445"/>
              <a:ext cx="6300000" cy="252000"/>
            </a:xfrm>
            <a:prstGeom prst="roundRect">
              <a:avLst/>
            </a:prstGeom>
            <a:solidFill>
              <a:srgbClr val="F9A33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20" name="テキスト ボックス 19"/>
            <p:cNvSpPr txBox="1"/>
            <p:nvPr/>
          </p:nvSpPr>
          <p:spPr>
            <a:xfrm>
              <a:off x="279000" y="1187533"/>
              <a:ext cx="6300000" cy="4016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p:txBody>
        </p:sp>
      </p:grpSp>
      <p:grpSp>
        <p:nvGrpSpPr>
          <p:cNvPr id="105" name="グループ化 104"/>
          <p:cNvGrpSpPr/>
          <p:nvPr/>
        </p:nvGrpSpPr>
        <p:grpSpPr>
          <a:xfrm>
            <a:off x="279000" y="2283771"/>
            <a:ext cx="6372000" cy="1964437"/>
            <a:chOff x="279000" y="3657329"/>
            <a:chExt cx="6372000" cy="1964437"/>
          </a:xfrm>
        </p:grpSpPr>
        <p:sp>
          <p:nvSpPr>
            <p:cNvPr id="65" name="右矢印 64"/>
            <p:cNvSpPr/>
            <p:nvPr/>
          </p:nvSpPr>
          <p:spPr bwMode="gray">
            <a:xfrm>
              <a:off x="3325766" y="3664321"/>
              <a:ext cx="206467" cy="238016"/>
            </a:xfrm>
            <a:prstGeom prst="rightArrow">
              <a:avLst/>
            </a:prstGeom>
            <a:solidFill>
              <a:schemeClr val="tx2"/>
            </a:solidFill>
            <a:ln w="12700" algn="ctr">
              <a:solidFill>
                <a:schemeClr val="tx2"/>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ja-JP" altLang="en-US" sz="1200" dirty="0"/>
            </a:p>
          </p:txBody>
        </p:sp>
        <p:grpSp>
          <p:nvGrpSpPr>
            <p:cNvPr id="103" name="グループ化 102"/>
            <p:cNvGrpSpPr/>
            <p:nvPr/>
          </p:nvGrpSpPr>
          <p:grpSpPr>
            <a:xfrm>
              <a:off x="279000" y="3657329"/>
              <a:ext cx="6372000" cy="1964437"/>
              <a:chOff x="279000" y="3714348"/>
              <a:chExt cx="6372000" cy="1964437"/>
            </a:xfrm>
          </p:grpSpPr>
          <p:sp>
            <p:nvSpPr>
              <p:cNvPr id="59" name="テキスト ボックス 58"/>
              <p:cNvSpPr txBox="1"/>
              <p:nvPr/>
            </p:nvSpPr>
            <p:spPr>
              <a:xfrm>
                <a:off x="279000" y="4681293"/>
                <a:ext cx="3024000" cy="99749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すでに購入済み　➡</a:t>
                </a:r>
                <a:r>
                  <a:rPr kumimoji="1" lang="en-US" altLang="ja-JP" sz="1050" dirty="0">
                    <a:latin typeface="メイリオ" panose="020B0604030504040204" pitchFamily="50" charset="-128"/>
                    <a:ea typeface="メイリオ" panose="020B0604030504040204" pitchFamily="50" charset="-128"/>
                  </a:rPr>
                  <a:t>Q3</a:t>
                </a:r>
                <a:r>
                  <a:rPr kumimoji="1" lang="ja-JP" altLang="en-US" sz="1050" dirty="0">
                    <a:latin typeface="メイリオ" panose="020B0604030504040204" pitchFamily="50" charset="-128"/>
                    <a:ea typeface="メイリオ" panose="020B0604030504040204" pitchFamily="50" charset="-128"/>
                  </a:rPr>
                  <a:t>を飛ばす</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機会があれば購入したいと思っていた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興味はあったが、購入対象ではなかった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興味が無かった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LED</a:t>
                </a:r>
                <a:r>
                  <a:rPr kumimoji="1" lang="ja-JP" altLang="en-US" sz="1050" dirty="0">
                    <a:latin typeface="メイリオ" panose="020B0604030504040204" pitchFamily="50" charset="-128"/>
                    <a:ea typeface="メイリオ" panose="020B0604030504040204" pitchFamily="50" charset="-128"/>
                  </a:rPr>
                  <a:t>照明のことを知らなかった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grpSp>
            <p:nvGrpSpPr>
              <p:cNvPr id="94" name="グループ化 93"/>
              <p:cNvGrpSpPr/>
              <p:nvPr/>
            </p:nvGrpSpPr>
            <p:grpSpPr>
              <a:xfrm>
                <a:off x="279000" y="3714348"/>
                <a:ext cx="6372000" cy="645476"/>
                <a:chOff x="279000" y="3714348"/>
                <a:chExt cx="6372000" cy="645476"/>
              </a:xfrm>
            </p:grpSpPr>
            <p:sp>
              <p:nvSpPr>
                <p:cNvPr id="7" name="角丸四角形 6"/>
                <p:cNvSpPr/>
                <p:nvPr/>
              </p:nvSpPr>
              <p:spPr bwMode="gray">
                <a:xfrm>
                  <a:off x="279000" y="3714348"/>
                  <a:ext cx="3024000" cy="252000"/>
                </a:xfrm>
                <a:prstGeom prst="roundRect">
                  <a:avLst/>
                </a:prstGeom>
                <a:solidFill>
                  <a:srgbClr val="F9A33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2</a:t>
                  </a:r>
                  <a:r>
                    <a:rPr kumimoji="1" lang="ja-JP" altLang="en-US" sz="1400" b="1" dirty="0">
                      <a:solidFill>
                        <a:schemeClr val="bg1"/>
                      </a:solidFill>
                      <a:latin typeface="メイリオ" panose="020B0604030504040204" pitchFamily="50" charset="-128"/>
                      <a:ea typeface="メイリオ" panose="020B0604030504040204" pitchFamily="50" charset="-128"/>
                    </a:rPr>
                    <a:t>．これまでの検討状況について</a:t>
                  </a:r>
                </a:p>
              </p:txBody>
            </p:sp>
            <p:sp>
              <p:nvSpPr>
                <p:cNvPr id="57" name="角丸四角形 56"/>
                <p:cNvSpPr/>
                <p:nvPr/>
              </p:nvSpPr>
              <p:spPr bwMode="gray">
                <a:xfrm>
                  <a:off x="3555000" y="3714348"/>
                  <a:ext cx="3024000" cy="252000"/>
                </a:xfrm>
                <a:prstGeom prst="roundRect">
                  <a:avLst/>
                </a:prstGeom>
                <a:solidFill>
                  <a:srgbClr val="F9A33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3</a:t>
                  </a:r>
                  <a:r>
                    <a:rPr kumimoji="1" lang="ja-JP" altLang="en-US" sz="1400" b="1" dirty="0">
                      <a:solidFill>
                        <a:schemeClr val="bg1"/>
                      </a:solidFill>
                      <a:latin typeface="メイリオ" panose="020B0604030504040204" pitchFamily="50" charset="-128"/>
                      <a:ea typeface="メイリオ" panose="020B0604030504040204" pitchFamily="50" charset="-128"/>
                    </a:rPr>
                    <a:t>．今後の購入意向について</a:t>
                  </a:r>
                </a:p>
              </p:txBody>
            </p:sp>
            <p:sp>
              <p:nvSpPr>
                <p:cNvPr id="58" name="テキスト ボックス 57"/>
                <p:cNvSpPr txBox="1"/>
                <p:nvPr/>
              </p:nvSpPr>
              <p:spPr>
                <a:xfrm>
                  <a:off x="279000" y="4133233"/>
                  <a:ext cx="3024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イベント前</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LED</a:t>
                  </a:r>
                  <a:r>
                    <a:rPr kumimoji="1" lang="ja-JP" altLang="en-US" sz="1200" dirty="0">
                      <a:latin typeface="メイリオ" panose="020B0604030504040204" pitchFamily="50" charset="-128"/>
                      <a:ea typeface="メイリオ" panose="020B0604030504040204" pitchFamily="50" charset="-128"/>
                    </a:rPr>
                    <a:t>照明に興味がありましたか（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66" name="テキスト ボックス 65"/>
                <p:cNvSpPr txBox="1"/>
                <p:nvPr/>
              </p:nvSpPr>
              <p:spPr>
                <a:xfrm>
                  <a:off x="3555000" y="4133233"/>
                  <a:ext cx="3096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LED</a:t>
                  </a:r>
                  <a:r>
                    <a:rPr kumimoji="1" lang="ja-JP" altLang="en-US" sz="1200" dirty="0">
                      <a:latin typeface="メイリオ" panose="020B0604030504040204" pitchFamily="50" charset="-128"/>
                      <a:ea typeface="メイリオ" panose="020B0604030504040204" pitchFamily="50" charset="-128"/>
                    </a:rPr>
                    <a:t>照明を</a:t>
                  </a:r>
                  <a:br>
                    <a:rPr kumimoji="1" lang="en-US" altLang="ja-JP" sz="1200" dirty="0">
                      <a:latin typeface="メイリオ" panose="020B0604030504040204" pitchFamily="50" charset="-128"/>
                      <a:ea typeface="メイリオ" panose="020B0604030504040204" pitchFamily="50" charset="-128"/>
                    </a:rPr>
                  </a:b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購入したいと思いましたか（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67" name="テキスト ボックス 66"/>
              <p:cNvSpPr txBox="1"/>
              <p:nvPr/>
            </p:nvSpPr>
            <p:spPr>
              <a:xfrm>
                <a:off x="3555000" y="4681293"/>
                <a:ext cx="3024000" cy="997492"/>
              </a:xfrm>
              <a:prstGeom prst="rect">
                <a:avLst/>
              </a:prstGeom>
              <a:noFill/>
            </p:spPr>
            <p:txBody>
              <a:bodyPr wrap="square" lIns="36000" tIns="36000" rIns="36000" bIns="36000" rtlCol="0" anchor="t" anchorCtr="0">
                <a:noAutofit/>
              </a:bodyPr>
              <a:lstStyle/>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機会があれば購入したいと思う</a:t>
                </a:r>
                <a:endParaRPr kumimoji="1" lang="en-US" altLang="ja-JP" sz="1050" dirty="0">
                  <a:latin typeface="メイリオ" panose="020B0604030504040204" pitchFamily="50" charset="-128"/>
                  <a:ea typeface="メイリオ" panose="020B0604030504040204" pitchFamily="50" charset="-128"/>
                </a:endParaRPr>
              </a:p>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興味はあるが、購入対象には入らない</a:t>
                </a:r>
                <a:endParaRPr kumimoji="1" lang="en-US" altLang="ja-JP" sz="1050" dirty="0">
                  <a:latin typeface="メイリオ" panose="020B0604030504040204" pitchFamily="50" charset="-128"/>
                  <a:ea typeface="メイリオ" panose="020B0604030504040204" pitchFamily="50" charset="-128"/>
                </a:endParaRPr>
              </a:p>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興味がない</a:t>
                </a:r>
                <a:endParaRPr kumimoji="1" lang="en-US" altLang="ja-JP" sz="1050" dirty="0">
                  <a:latin typeface="メイリオ" panose="020B0604030504040204" pitchFamily="50" charset="-128"/>
                  <a:ea typeface="メイリオ" panose="020B0604030504040204" pitchFamily="50" charset="-128"/>
                </a:endParaRPr>
              </a:p>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わからない</a:t>
                </a:r>
                <a:endParaRPr kumimoji="1" lang="en-US" altLang="ja-JP" sz="1050" dirty="0">
                  <a:latin typeface="メイリオ" panose="020B0604030504040204" pitchFamily="50" charset="-128"/>
                  <a:ea typeface="メイリオ" panose="020B0604030504040204" pitchFamily="50" charset="-128"/>
                </a:endParaRPr>
              </a:p>
            </p:txBody>
          </p:sp>
        </p:grpSp>
      </p:grpSp>
      <p:grpSp>
        <p:nvGrpSpPr>
          <p:cNvPr id="15" name="グループ化 14">
            <a:extLst>
              <a:ext uri="{FF2B5EF4-FFF2-40B4-BE49-F238E27FC236}">
                <a16:creationId xmlns:a16="http://schemas.microsoft.com/office/drawing/2014/main" id="{05911D1A-3B38-40C6-82F7-0F4F20FB96B7}"/>
              </a:ext>
            </a:extLst>
          </p:cNvPr>
          <p:cNvGrpSpPr/>
          <p:nvPr/>
        </p:nvGrpSpPr>
        <p:grpSpPr>
          <a:xfrm>
            <a:off x="278999" y="7450246"/>
            <a:ext cx="6300001" cy="1045367"/>
            <a:chOff x="278999" y="7576019"/>
            <a:chExt cx="6300001" cy="1045367"/>
          </a:xfrm>
        </p:grpSpPr>
        <p:sp>
          <p:nvSpPr>
            <p:cNvPr id="10" name="角丸四角形 9"/>
            <p:cNvSpPr/>
            <p:nvPr/>
          </p:nvSpPr>
          <p:spPr bwMode="gray">
            <a:xfrm>
              <a:off x="279000" y="7576019"/>
              <a:ext cx="6300000" cy="252000"/>
            </a:xfrm>
            <a:prstGeom prst="roundRect">
              <a:avLst/>
            </a:prstGeom>
            <a:solidFill>
              <a:srgbClr val="F9A33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5</a:t>
              </a:r>
              <a:r>
                <a:rPr kumimoji="1" lang="ja-JP" altLang="en-US" sz="14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0" name="テキスト ボックス 59"/>
            <p:cNvSpPr txBox="1"/>
            <p:nvPr/>
          </p:nvSpPr>
          <p:spPr>
            <a:xfrm>
              <a:off x="278999" y="7822753"/>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a:t>
              </a:r>
            </a:p>
          </p:txBody>
        </p:sp>
        <p:grpSp>
          <p:nvGrpSpPr>
            <p:cNvPr id="77" name="グループ化 76"/>
            <p:cNvGrpSpPr/>
            <p:nvPr/>
          </p:nvGrpSpPr>
          <p:grpSpPr>
            <a:xfrm>
              <a:off x="278999" y="8051443"/>
              <a:ext cx="6300001" cy="569943"/>
              <a:chOff x="278999" y="7885586"/>
              <a:chExt cx="6300001" cy="569943"/>
            </a:xfrm>
          </p:grpSpPr>
          <p:sp>
            <p:nvSpPr>
              <p:cNvPr id="62" name="テキスト ボックス 61"/>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63" name="テキスト ボックス 62"/>
              <p:cNvSpPr txBox="1"/>
              <p:nvPr/>
            </p:nvSpPr>
            <p:spPr>
              <a:xfrm>
                <a:off x="279000" y="8162836"/>
                <a:ext cx="6300000" cy="292693"/>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69" name="直線コネクタ 68"/>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4" name="グループ化 3">
            <a:extLst>
              <a:ext uri="{FF2B5EF4-FFF2-40B4-BE49-F238E27FC236}">
                <a16:creationId xmlns:a16="http://schemas.microsoft.com/office/drawing/2014/main" id="{30861A9D-1E8E-4CAF-BA2E-52DE32C66206}"/>
              </a:ext>
            </a:extLst>
          </p:cNvPr>
          <p:cNvGrpSpPr/>
          <p:nvPr/>
        </p:nvGrpSpPr>
        <p:grpSpPr>
          <a:xfrm>
            <a:off x="279000" y="4659828"/>
            <a:ext cx="6319301" cy="2378799"/>
            <a:chOff x="279000" y="5541622"/>
            <a:chExt cx="6319301" cy="2378799"/>
          </a:xfrm>
        </p:grpSpPr>
        <p:sp>
          <p:nvSpPr>
            <p:cNvPr id="71" name="テキスト ボックス 70"/>
            <p:cNvSpPr txBox="1"/>
            <p:nvPr/>
          </p:nvSpPr>
          <p:spPr>
            <a:xfrm>
              <a:off x="287338" y="6618052"/>
              <a:ext cx="6300000" cy="1302369"/>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の削減に貢献するため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これまでの照明よりも電気代が安くなると思ったため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これまでの照明よりも寿命が長いため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調光・調色機能があるため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みんな（周りの人）が</a:t>
              </a:r>
              <a:r>
                <a:rPr kumimoji="1" lang="en-US" altLang="ja-JP" sz="1050" dirty="0">
                  <a:latin typeface="メイリオ" panose="020B0604030504040204" pitchFamily="50" charset="-128"/>
                  <a:ea typeface="メイリオ" panose="020B0604030504040204" pitchFamily="50" charset="-128"/>
                </a:rPr>
                <a:t>LED</a:t>
              </a:r>
              <a:r>
                <a:rPr kumimoji="1" lang="ja-JP" altLang="en-US" sz="1050" dirty="0">
                  <a:latin typeface="メイリオ" panose="020B0604030504040204" pitchFamily="50" charset="-128"/>
                  <a:ea typeface="メイリオ" panose="020B0604030504040204" pitchFamily="50" charset="-128"/>
                </a:rPr>
                <a:t>照明を購入しているため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現在使っている照明が切れた／壊れたため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p>
          </p:txBody>
        </p:sp>
        <p:sp>
          <p:nvSpPr>
            <p:cNvPr id="9" name="角丸四角形 8"/>
            <p:cNvSpPr/>
            <p:nvPr/>
          </p:nvSpPr>
          <p:spPr bwMode="gray">
            <a:xfrm>
              <a:off x="279000" y="5541622"/>
              <a:ext cx="6300000" cy="252000"/>
            </a:xfrm>
            <a:prstGeom prst="roundRect">
              <a:avLst/>
            </a:prstGeom>
            <a:solidFill>
              <a:srgbClr val="F9A33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4</a:t>
              </a:r>
              <a:r>
                <a:rPr kumimoji="1" lang="ja-JP" altLang="en-US" sz="1400" b="1" dirty="0">
                  <a:solidFill>
                    <a:schemeClr val="bg1"/>
                  </a:solidFill>
                  <a:latin typeface="メイリオ" panose="020B0604030504040204" pitchFamily="50" charset="-128"/>
                  <a:ea typeface="メイリオ" panose="020B0604030504040204" pitchFamily="50" charset="-128"/>
                </a:rPr>
                <a:t>．利用／購入意向の理由について</a:t>
              </a:r>
            </a:p>
          </p:txBody>
        </p:sp>
        <p:sp>
          <p:nvSpPr>
            <p:cNvPr id="72" name="テキスト ボックス 71"/>
            <p:cNvSpPr txBox="1"/>
            <p:nvPr/>
          </p:nvSpPr>
          <p:spPr>
            <a:xfrm>
              <a:off x="279000" y="6275718"/>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a:t>
              </a:r>
              <a:r>
                <a:rPr kumimoji="1" lang="en-US" altLang="ja-JP" sz="1200" dirty="0">
                  <a:latin typeface="メイリオ" panose="020B0604030504040204" pitchFamily="50" charset="-128"/>
                  <a:ea typeface="メイリオ" panose="020B0604030504040204" pitchFamily="50" charset="-128"/>
                </a:rPr>
                <a:t>LED</a:t>
              </a:r>
              <a:r>
                <a:rPr kumimoji="1" lang="ja-JP" altLang="en-US" sz="1200" dirty="0">
                  <a:latin typeface="メイリオ" panose="020B0604030504040204" pitchFamily="50" charset="-128"/>
                  <a:ea typeface="メイリオ" panose="020B0604030504040204" pitchFamily="50" charset="-128"/>
                </a:rPr>
                <a:t>照明を利用していますか／購入したいと思いましたか（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sp>
          <p:nvSpPr>
            <p:cNvPr id="49" name="テキスト ボックス 48"/>
            <p:cNvSpPr txBox="1"/>
            <p:nvPr/>
          </p:nvSpPr>
          <p:spPr>
            <a:xfrm>
              <a:off x="298301" y="5814437"/>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Q2</a:t>
              </a:r>
              <a:r>
                <a:rPr kumimoji="1" lang="ja-JP" altLang="en-US" sz="860" dirty="0">
                  <a:latin typeface="メイリオ" panose="020B0604030504040204" pitchFamily="50" charset="-128"/>
                  <a:ea typeface="メイリオ" panose="020B0604030504040204" pitchFamily="50" charset="-128"/>
                </a:rPr>
                <a:t>で「すでに購入済み」または、</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Q3</a:t>
              </a:r>
              <a:r>
                <a:rPr kumimoji="1" lang="ja-JP" altLang="en-US" sz="860" dirty="0">
                  <a:latin typeface="メイリオ" panose="020B0604030504040204" pitchFamily="50" charset="-128"/>
                  <a:ea typeface="メイリオ" panose="020B0604030504040204" pitchFamily="50" charset="-128"/>
                </a:rPr>
                <a:t>で「機会があれば購入したいと思う」「興味はあるが、購入対象には入らない」のいずれかを選択された方にお尋ねします。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grpSp>
      <p:grpSp>
        <p:nvGrpSpPr>
          <p:cNvPr id="53" name="グループ化 52">
            <a:extLst>
              <a:ext uri="{FF2B5EF4-FFF2-40B4-BE49-F238E27FC236}">
                <a16:creationId xmlns:a16="http://schemas.microsoft.com/office/drawing/2014/main" id="{3D0CD445-45A2-4A0C-B6EA-30E27FA15630}"/>
              </a:ext>
            </a:extLst>
          </p:cNvPr>
          <p:cNvGrpSpPr/>
          <p:nvPr/>
        </p:nvGrpSpPr>
        <p:grpSpPr>
          <a:xfrm>
            <a:off x="277941" y="8660450"/>
            <a:ext cx="6301059" cy="1127621"/>
            <a:chOff x="277941" y="8660450"/>
            <a:chExt cx="6301059" cy="1127621"/>
          </a:xfrm>
        </p:grpSpPr>
        <p:grpSp>
          <p:nvGrpSpPr>
            <p:cNvPr id="54" name="グループ化 53">
              <a:extLst>
                <a:ext uri="{FF2B5EF4-FFF2-40B4-BE49-F238E27FC236}">
                  <a16:creationId xmlns:a16="http://schemas.microsoft.com/office/drawing/2014/main" id="{5A3DCE95-BB9E-4AA2-82EA-DF6014FCDCF5}"/>
                </a:ext>
              </a:extLst>
            </p:cNvPr>
            <p:cNvGrpSpPr/>
            <p:nvPr/>
          </p:nvGrpSpPr>
          <p:grpSpPr>
            <a:xfrm>
              <a:off x="277941" y="8883574"/>
              <a:ext cx="6301059" cy="904497"/>
              <a:chOff x="277941" y="8883574"/>
              <a:chExt cx="6301059" cy="904497"/>
            </a:xfrm>
          </p:grpSpPr>
          <p:sp>
            <p:nvSpPr>
              <p:cNvPr id="56" name="正方形/長方形 55">
                <a:extLst>
                  <a:ext uri="{FF2B5EF4-FFF2-40B4-BE49-F238E27FC236}">
                    <a16:creationId xmlns:a16="http://schemas.microsoft.com/office/drawing/2014/main" id="{3D579C81-D6E4-4920-96D9-344DFAF82066}"/>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EC01A1F5-BE28-4601-B363-920742C67EB1}"/>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55" name="テキスト ボックス 54">
              <a:extLst>
                <a:ext uri="{FF2B5EF4-FFF2-40B4-BE49-F238E27FC236}">
                  <a16:creationId xmlns:a16="http://schemas.microsoft.com/office/drawing/2014/main" id="{13F0BA5C-196D-4EF5-BBBE-5B737A6F874F}"/>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grpSp>
        <p:nvGrpSpPr>
          <p:cNvPr id="3" name="グループ化 2">
            <a:extLst>
              <a:ext uri="{FF2B5EF4-FFF2-40B4-BE49-F238E27FC236}">
                <a16:creationId xmlns:a16="http://schemas.microsoft.com/office/drawing/2014/main" id="{74040156-730A-4F10-9646-4E26501AB296}"/>
              </a:ext>
            </a:extLst>
          </p:cNvPr>
          <p:cNvGrpSpPr/>
          <p:nvPr/>
        </p:nvGrpSpPr>
        <p:grpSpPr>
          <a:xfrm>
            <a:off x="920044" y="263284"/>
            <a:ext cx="5017912" cy="720000"/>
            <a:chOff x="1257224" y="263284"/>
            <a:chExt cx="5017912" cy="720000"/>
          </a:xfrm>
        </p:grpSpPr>
        <p:sp>
          <p:nvSpPr>
            <p:cNvPr id="12" name="正方形/長方形 11"/>
            <p:cNvSpPr/>
            <p:nvPr/>
          </p:nvSpPr>
          <p:spPr bwMode="gray">
            <a:xfrm>
              <a:off x="2131613" y="348721"/>
              <a:ext cx="4143523"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en-US" altLang="ja-JP" sz="2000" b="1" dirty="0">
                  <a:solidFill>
                    <a:srgbClr val="F9A33C"/>
                  </a:solidFill>
                  <a:latin typeface="メイリオ" panose="020B0604030504040204" pitchFamily="50" charset="-128"/>
                  <a:ea typeface="メイリオ" panose="020B0604030504040204" pitchFamily="50" charset="-128"/>
                </a:rPr>
                <a:t>LED</a:t>
              </a:r>
              <a:r>
                <a:rPr kumimoji="1" lang="ja-JP" altLang="en-US" sz="2000" b="1" dirty="0">
                  <a:solidFill>
                    <a:srgbClr val="F9A33C"/>
                  </a:solidFill>
                  <a:latin typeface="メイリオ" panose="020B0604030504040204" pitchFamily="50" charset="-128"/>
                  <a:ea typeface="メイリオ" panose="020B0604030504040204" pitchFamily="50" charset="-128"/>
                </a:rPr>
                <a:t>照明利用意向実態アンケート</a:t>
              </a:r>
            </a:p>
          </p:txBody>
        </p:sp>
        <p:sp>
          <p:nvSpPr>
            <p:cNvPr id="14" name="テキスト ボックス 13"/>
            <p:cNvSpPr txBox="1"/>
            <p:nvPr/>
          </p:nvSpPr>
          <p:spPr>
            <a:xfrm>
              <a:off x="2131613" y="701493"/>
              <a:ext cx="4143523" cy="181658"/>
            </a:xfrm>
            <a:prstGeom prst="rect">
              <a:avLst/>
            </a:prstGeom>
            <a:noFill/>
          </p:spPr>
          <p:txBody>
            <a:bodyPr wrap="square" lIns="36000" tIns="36000" rIns="36000" bIns="36000" rtlCol="0" anchor="ctr" anchorCtr="0">
              <a:noAutofit/>
            </a:bodyPr>
            <a:lstStyle/>
            <a:p>
              <a:pPr algn="ctr">
                <a:spcBef>
                  <a:spcPts val="0"/>
                </a:spcBef>
                <a:buSzPct val="100000"/>
              </a:pPr>
              <a:r>
                <a:rPr kumimoji="1" lang="en-US" altLang="ja-JP" sz="1000" dirty="0">
                  <a:latin typeface="メイリオ" panose="020B0604030504040204" pitchFamily="50" charset="-128"/>
                  <a:ea typeface="メイリオ" panose="020B0604030504040204" pitchFamily="50" charset="-128"/>
                </a:rPr>
                <a:t>LED</a:t>
              </a:r>
              <a:r>
                <a:rPr kumimoji="1" lang="ja-JP" altLang="en-US" sz="1000" dirty="0">
                  <a:latin typeface="メイリオ" panose="020B0604030504040204" pitchFamily="50" charset="-128"/>
                  <a:ea typeface="メイリオ" panose="020B0604030504040204" pitchFamily="50" charset="-128"/>
                </a:rPr>
                <a:t>照明の利用意向を調査しています。わかる範囲でお答えください。</a:t>
              </a:r>
            </a:p>
          </p:txBody>
        </p:sp>
        <p:pic>
          <p:nvPicPr>
            <p:cNvPr id="2" name="図 1">
              <a:extLst>
                <a:ext uri="{FF2B5EF4-FFF2-40B4-BE49-F238E27FC236}">
                  <a16:creationId xmlns:a16="http://schemas.microsoft.com/office/drawing/2014/main" id="{B73C2FFF-EF50-4413-BA2C-4F1593217FB2}"/>
                </a:ext>
              </a:extLst>
            </p:cNvPr>
            <p:cNvPicPr>
              <a:picLocks noChangeAspect="1"/>
            </p:cNvPicPr>
            <p:nvPr/>
          </p:nvPicPr>
          <p:blipFill>
            <a:blip r:embed="rId6"/>
            <a:stretch>
              <a:fillRect/>
            </a:stretch>
          </p:blipFill>
          <p:spPr>
            <a:xfrm>
              <a:off x="1257224" y="263284"/>
              <a:ext cx="874389" cy="720000"/>
            </a:xfrm>
            <a:prstGeom prst="rect">
              <a:avLst/>
            </a:prstGeom>
          </p:spPr>
        </p:pic>
      </p:grpSp>
    </p:spTree>
    <p:extLst>
      <p:ext uri="{BB962C8B-B14F-4D97-AF65-F5344CB8AC3E}">
        <p14:creationId xmlns:p14="http://schemas.microsoft.com/office/powerpoint/2010/main" val="2999311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5449823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116" name="think-cell スライド" r:id="rId4" imgW="563" imgH="564" progId="TCLayout.ActiveDocument.1">
                  <p:embed/>
                </p:oleObj>
              </mc:Choice>
              <mc:Fallback>
                <p:oleObj name="think-cell スライド" r:id="rId4" imgW="563" imgH="564" progId="TCLayout.ActiveDocument.1">
                  <p:embed/>
                  <p:pic>
                    <p:nvPicPr>
                      <p:cNvPr id="3" name="オブジェクト 2" hidden="1"/>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15" name="グループ化 14">
            <a:extLst>
              <a:ext uri="{FF2B5EF4-FFF2-40B4-BE49-F238E27FC236}">
                <a16:creationId xmlns:a16="http://schemas.microsoft.com/office/drawing/2014/main" id="{4382FDDC-F0B3-47D6-88EA-3C6283053B13}"/>
              </a:ext>
            </a:extLst>
          </p:cNvPr>
          <p:cNvGrpSpPr/>
          <p:nvPr/>
        </p:nvGrpSpPr>
        <p:grpSpPr>
          <a:xfrm>
            <a:off x="278999" y="2056088"/>
            <a:ext cx="6300001" cy="968866"/>
            <a:chOff x="278999" y="2337058"/>
            <a:chExt cx="6300001" cy="968866"/>
          </a:xfrm>
        </p:grpSpPr>
        <p:grpSp>
          <p:nvGrpSpPr>
            <p:cNvPr id="31" name="グループ化 30"/>
            <p:cNvGrpSpPr/>
            <p:nvPr/>
          </p:nvGrpSpPr>
          <p:grpSpPr>
            <a:xfrm>
              <a:off x="279000" y="2337058"/>
              <a:ext cx="6300000" cy="393616"/>
              <a:chOff x="279000" y="2570427"/>
              <a:chExt cx="6300000" cy="393616"/>
            </a:xfrm>
          </p:grpSpPr>
          <p:sp>
            <p:nvSpPr>
              <p:cNvPr id="7" name="角丸四角形 6"/>
              <p:cNvSpPr/>
              <p:nvPr/>
            </p:nvSpPr>
            <p:spPr bwMode="gray">
              <a:xfrm>
                <a:off x="279000" y="2570427"/>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100" b="1" dirty="0">
                    <a:solidFill>
                      <a:schemeClr val="bg1"/>
                    </a:solidFill>
                    <a:latin typeface="メイリオ" panose="020B0604030504040204" pitchFamily="50" charset="-128"/>
                    <a:ea typeface="メイリオ" panose="020B0604030504040204" pitchFamily="50" charset="-128"/>
                  </a:rPr>
                  <a:t>2</a:t>
                </a:r>
                <a:r>
                  <a:rPr kumimoji="1" lang="ja-JP" altLang="en-US" sz="1100" b="1" dirty="0">
                    <a:solidFill>
                      <a:schemeClr val="bg1"/>
                    </a:solidFill>
                    <a:latin typeface="メイリオ" panose="020B0604030504040204" pitchFamily="50" charset="-128"/>
                    <a:ea typeface="メイリオ" panose="020B0604030504040204" pitchFamily="50" charset="-128"/>
                  </a:rPr>
                  <a:t>．普段の外出頻度について</a:t>
                </a:r>
              </a:p>
            </p:txBody>
          </p:sp>
          <p:sp>
            <p:nvSpPr>
              <p:cNvPr id="58" name="テキスト ボックス 57"/>
              <p:cNvSpPr txBox="1"/>
              <p:nvPr/>
            </p:nvSpPr>
            <p:spPr>
              <a:xfrm>
                <a:off x="279000" y="2737452"/>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あなたご自身で、外出する頻度についてお答えください（</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 。</a:t>
                </a:r>
              </a:p>
            </p:txBody>
          </p:sp>
        </p:grpSp>
        <p:sp>
          <p:nvSpPr>
            <p:cNvPr id="59" name="テキスト ボックス 58"/>
            <p:cNvSpPr txBox="1"/>
            <p:nvPr/>
          </p:nvSpPr>
          <p:spPr>
            <a:xfrm>
              <a:off x="278999" y="2666329"/>
              <a:ext cx="6300000" cy="639595"/>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毎日外出する　□ 週に６回程度外出する　□ 週に５回程度外出する　□ 週に４回程度外出する</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 pos="631825"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週に３回程度外出する　□ 週に２回程度外出する　□ 週に１回程度外出する</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 pos="541338" algn="l"/>
                  <a:tab pos="631825"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上記以下の頻度で外出する</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 pos="541338"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外出しない　➡アンケート終了です。</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1000" dirty="0">
                <a:latin typeface="メイリオ" panose="020B0604030504040204" pitchFamily="50" charset="-128"/>
                <a:ea typeface="メイリオ" panose="020B0604030504040204" pitchFamily="50" charset="-128"/>
              </a:endParaRPr>
            </a:p>
          </p:txBody>
        </p:sp>
      </p:grpSp>
      <p:grpSp>
        <p:nvGrpSpPr>
          <p:cNvPr id="16" name="グループ化 15">
            <a:extLst>
              <a:ext uri="{FF2B5EF4-FFF2-40B4-BE49-F238E27FC236}">
                <a16:creationId xmlns:a16="http://schemas.microsoft.com/office/drawing/2014/main" id="{DE53CFD6-2FEA-404C-A9A5-D3D6F13D96AD}"/>
              </a:ext>
            </a:extLst>
          </p:cNvPr>
          <p:cNvGrpSpPr/>
          <p:nvPr/>
        </p:nvGrpSpPr>
        <p:grpSpPr>
          <a:xfrm>
            <a:off x="278999" y="877798"/>
            <a:ext cx="6300001" cy="1095807"/>
            <a:chOff x="278999" y="972782"/>
            <a:chExt cx="6300001" cy="1095807"/>
          </a:xfrm>
        </p:grpSpPr>
        <p:sp>
          <p:nvSpPr>
            <p:cNvPr id="5" name="角丸四角形 4"/>
            <p:cNvSpPr/>
            <p:nvPr/>
          </p:nvSpPr>
          <p:spPr bwMode="gray">
            <a:xfrm>
              <a:off x="279000" y="972782"/>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1</a:t>
              </a:r>
              <a:r>
                <a:rPr kumimoji="1" lang="ja-JP" altLang="en-US" sz="11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70" name="テキスト ボックス 69">
              <a:extLst>
                <a:ext uri="{FF2B5EF4-FFF2-40B4-BE49-F238E27FC236}">
                  <a16:creationId xmlns:a16="http://schemas.microsoft.com/office/drawing/2014/main" id="{78FA43C0-5644-404E-BE82-4EBB0D6FE493}"/>
                </a:ext>
              </a:extLst>
            </p:cNvPr>
            <p:cNvSpPr txBox="1"/>
            <p:nvPr/>
          </p:nvSpPr>
          <p:spPr>
            <a:xfrm>
              <a:off x="278999" y="1130277"/>
              <a:ext cx="6300000" cy="938312"/>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性別</a:t>
              </a: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男性　□ 女性　□ その他</a:t>
              </a:r>
            </a:p>
            <a:p>
              <a:pPr>
                <a:spcBef>
                  <a:spcPts val="0"/>
                </a:spcBef>
                <a:buSzPct val="100000"/>
                <a:tabLst>
                  <a:tab pos="450850" algn="l"/>
                </a:tabLst>
              </a:pPr>
              <a:r>
                <a:rPr kumimoji="1" lang="ja-JP" altLang="en-US" sz="1000" dirty="0">
                  <a:latin typeface="メイリオ" panose="020B0604030504040204" pitchFamily="50" charset="-128"/>
                  <a:ea typeface="メイリオ" panose="020B0604030504040204" pitchFamily="50" charset="-128"/>
                </a:rPr>
                <a:t>年齢</a:t>
              </a: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10</a:t>
              </a:r>
              <a:r>
                <a:rPr kumimoji="1" lang="ja-JP" altLang="en-US" sz="1000" dirty="0">
                  <a:latin typeface="メイリオ" panose="020B0604030504040204" pitchFamily="50" charset="-128"/>
                  <a:ea typeface="メイリオ" panose="020B0604030504040204" pitchFamily="50" charset="-128"/>
                </a:rPr>
                <a:t>代以下　□ </a:t>
              </a:r>
              <a:r>
                <a:rPr kumimoji="1" lang="en-US" altLang="ja-JP" sz="1000" dirty="0">
                  <a:latin typeface="メイリオ" panose="020B0604030504040204" pitchFamily="50" charset="-128"/>
                  <a:ea typeface="メイリオ" panose="020B0604030504040204" pitchFamily="50" charset="-128"/>
                </a:rPr>
                <a:t>20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30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40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50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60</a:t>
              </a:r>
              <a:r>
                <a:rPr kumimoji="1" lang="ja-JP" altLang="en-US" sz="1000" dirty="0">
                  <a:latin typeface="メイリオ" panose="020B0604030504040204" pitchFamily="50" charset="-128"/>
                  <a:ea typeface="メイリオ" panose="020B0604030504040204" pitchFamily="50" charset="-128"/>
                </a:rPr>
                <a:t>代　□ </a:t>
              </a:r>
              <a:r>
                <a:rPr kumimoji="1" lang="en-US" altLang="ja-JP" sz="1000" dirty="0">
                  <a:latin typeface="メイリオ" panose="020B0604030504040204" pitchFamily="50" charset="-128"/>
                  <a:ea typeface="メイリオ" panose="020B0604030504040204" pitchFamily="50" charset="-128"/>
                </a:rPr>
                <a:t>70</a:t>
              </a:r>
              <a:r>
                <a:rPr kumimoji="1" lang="ja-JP" altLang="en-US" sz="1000" dirty="0">
                  <a:latin typeface="メイリオ" panose="020B0604030504040204" pitchFamily="50" charset="-128"/>
                  <a:ea typeface="メイリオ" panose="020B0604030504040204" pitchFamily="50" charset="-128"/>
                </a:rPr>
                <a:t>代以上</a:t>
              </a:r>
            </a:p>
            <a:p>
              <a:pPr>
                <a:spcBef>
                  <a:spcPts val="0"/>
                </a:spcBef>
                <a:buSzPct val="100000"/>
              </a:pPr>
              <a:r>
                <a:rPr kumimoji="1" lang="ja-JP" altLang="en-US" sz="1000" dirty="0">
                  <a:latin typeface="メイリオ" panose="020B0604030504040204" pitchFamily="50" charset="-128"/>
                  <a:ea typeface="メイリオ" panose="020B0604030504040204" pitchFamily="50" charset="-128"/>
                </a:rPr>
                <a:t>普段使用している車種（いくつでも）</a:t>
              </a: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ガソリン車　□ ハイブリッド車　□ 電気自動車　□ ディーゼル車　 □ 燃料電池車</a:t>
              </a: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プラグインハイブリッド車　□ その他（　　　　　　　　　　　　　　　　　　　　　　　　）</a:t>
              </a: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持っていない　➡アンケート終了です。</a:t>
              </a:r>
            </a:p>
            <a:p>
              <a:pPr>
                <a:spcBef>
                  <a:spcPts val="0"/>
                </a:spcBef>
                <a:buSzPct val="100000"/>
              </a:pPr>
              <a:endParaRPr kumimoji="1" lang="en-US" altLang="ja-JP" sz="1000" dirty="0">
                <a:latin typeface="メイリオ" panose="020B0604030504040204" pitchFamily="50" charset="-128"/>
                <a:ea typeface="メイリオ" panose="020B0604030504040204" pitchFamily="50" charset="-128"/>
              </a:endParaRPr>
            </a:p>
          </p:txBody>
        </p:sp>
      </p:grpSp>
      <p:sp>
        <p:nvSpPr>
          <p:cNvPr id="36" name="テキスト ボックス 35">
            <a:extLst>
              <a:ext uri="{FF2B5EF4-FFF2-40B4-BE49-F238E27FC236}">
                <a16:creationId xmlns:a16="http://schemas.microsoft.com/office/drawing/2014/main" id="{464B787E-6190-4E47-8337-1EC7D61E82EB}"/>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44" name="グループ化 43">
            <a:extLst>
              <a:ext uri="{FF2B5EF4-FFF2-40B4-BE49-F238E27FC236}">
                <a16:creationId xmlns:a16="http://schemas.microsoft.com/office/drawing/2014/main" id="{B433613A-9D4A-4338-8A76-7230D2C83A8C}"/>
              </a:ext>
            </a:extLst>
          </p:cNvPr>
          <p:cNvGrpSpPr/>
          <p:nvPr/>
        </p:nvGrpSpPr>
        <p:grpSpPr>
          <a:xfrm>
            <a:off x="277941" y="8883574"/>
            <a:ext cx="6301059" cy="951182"/>
            <a:chOff x="277941" y="8883574"/>
            <a:chExt cx="6301059" cy="951182"/>
          </a:xfrm>
        </p:grpSpPr>
        <p:grpSp>
          <p:nvGrpSpPr>
            <p:cNvPr id="45" name="グループ化 44">
              <a:extLst>
                <a:ext uri="{FF2B5EF4-FFF2-40B4-BE49-F238E27FC236}">
                  <a16:creationId xmlns:a16="http://schemas.microsoft.com/office/drawing/2014/main" id="{7CB05586-A872-4419-BCBA-8866902F2455}"/>
                </a:ext>
              </a:extLst>
            </p:cNvPr>
            <p:cNvGrpSpPr/>
            <p:nvPr/>
          </p:nvGrpSpPr>
          <p:grpSpPr>
            <a:xfrm>
              <a:off x="277941" y="8883574"/>
              <a:ext cx="6301059" cy="904497"/>
              <a:chOff x="277941" y="8883574"/>
              <a:chExt cx="6301059" cy="904497"/>
            </a:xfrm>
          </p:grpSpPr>
          <p:sp>
            <p:nvSpPr>
              <p:cNvPr id="47" name="正方形/長方形 46">
                <a:extLst>
                  <a:ext uri="{FF2B5EF4-FFF2-40B4-BE49-F238E27FC236}">
                    <a16:creationId xmlns:a16="http://schemas.microsoft.com/office/drawing/2014/main" id="{D19FDC08-5FD0-4C75-8EAF-FFEC7051549F}"/>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*2: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D839BBB-C739-420F-9060-DEF5FAE04FE6}"/>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46" name="テキスト ボックス 45">
              <a:extLst>
                <a:ext uri="{FF2B5EF4-FFF2-40B4-BE49-F238E27FC236}">
                  <a16:creationId xmlns:a16="http://schemas.microsoft.com/office/drawing/2014/main" id="{87CA78C9-C794-438A-B02F-B3FE6B4AB2AC}"/>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grpSp>
        <p:nvGrpSpPr>
          <p:cNvPr id="6" name="グループ化 5">
            <a:extLst>
              <a:ext uri="{FF2B5EF4-FFF2-40B4-BE49-F238E27FC236}">
                <a16:creationId xmlns:a16="http://schemas.microsoft.com/office/drawing/2014/main" id="{C7BB7245-DE53-4BC5-A6DA-D7E80FF1466D}"/>
              </a:ext>
            </a:extLst>
          </p:cNvPr>
          <p:cNvGrpSpPr/>
          <p:nvPr/>
        </p:nvGrpSpPr>
        <p:grpSpPr>
          <a:xfrm>
            <a:off x="594947" y="244252"/>
            <a:ext cx="5668107" cy="581477"/>
            <a:chOff x="934548" y="278451"/>
            <a:chExt cx="5668107" cy="581477"/>
          </a:xfrm>
        </p:grpSpPr>
        <p:sp>
          <p:nvSpPr>
            <p:cNvPr id="12" name="正方形/長方形 11"/>
            <p:cNvSpPr/>
            <p:nvPr/>
          </p:nvSpPr>
          <p:spPr bwMode="gray">
            <a:xfrm>
              <a:off x="1916832" y="302414"/>
              <a:ext cx="4661109"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1FB6F0"/>
                  </a:solidFill>
                  <a:latin typeface="メイリオ" panose="020B0604030504040204" pitchFamily="50" charset="-128"/>
                  <a:ea typeface="メイリオ" panose="020B0604030504040204" pitchFamily="50" charset="-128"/>
                </a:rPr>
                <a:t>スマートムーブ実施意向実態アンケート</a:t>
              </a:r>
            </a:p>
          </p:txBody>
        </p:sp>
        <p:sp>
          <p:nvSpPr>
            <p:cNvPr id="14" name="テキスト ボックス 13"/>
            <p:cNvSpPr txBox="1"/>
            <p:nvPr/>
          </p:nvSpPr>
          <p:spPr>
            <a:xfrm>
              <a:off x="1941546" y="655186"/>
              <a:ext cx="4661109" cy="204742"/>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スマートムーブの実施意向を調査しています。わかる範囲でお答えください。</a:t>
              </a:r>
            </a:p>
          </p:txBody>
        </p:sp>
        <p:pic>
          <p:nvPicPr>
            <p:cNvPr id="4" name="図 3">
              <a:extLst>
                <a:ext uri="{FF2B5EF4-FFF2-40B4-BE49-F238E27FC236}">
                  <a16:creationId xmlns:a16="http://schemas.microsoft.com/office/drawing/2014/main" id="{6A66469E-6877-4B3F-BE03-88817899A392}"/>
                </a:ext>
              </a:extLst>
            </p:cNvPr>
            <p:cNvPicPr>
              <a:picLocks noChangeAspect="1"/>
            </p:cNvPicPr>
            <p:nvPr/>
          </p:nvPicPr>
          <p:blipFill>
            <a:blip r:embed="rId6"/>
            <a:stretch>
              <a:fillRect/>
            </a:stretch>
          </p:blipFill>
          <p:spPr>
            <a:xfrm>
              <a:off x="934548" y="278451"/>
              <a:ext cx="844800" cy="576000"/>
            </a:xfrm>
            <a:prstGeom prst="rect">
              <a:avLst/>
            </a:prstGeom>
          </p:spPr>
        </p:pic>
      </p:grpSp>
      <p:grpSp>
        <p:nvGrpSpPr>
          <p:cNvPr id="49" name="グループ化 48">
            <a:extLst>
              <a:ext uri="{FF2B5EF4-FFF2-40B4-BE49-F238E27FC236}">
                <a16:creationId xmlns:a16="http://schemas.microsoft.com/office/drawing/2014/main" id="{6AA29A87-35A2-442C-B4EE-48DB297BFF88}"/>
              </a:ext>
            </a:extLst>
          </p:cNvPr>
          <p:cNvGrpSpPr/>
          <p:nvPr/>
        </p:nvGrpSpPr>
        <p:grpSpPr>
          <a:xfrm>
            <a:off x="277941" y="3107437"/>
            <a:ext cx="6301059" cy="1136792"/>
            <a:chOff x="277941" y="2570427"/>
            <a:chExt cx="6301059" cy="1136792"/>
          </a:xfrm>
        </p:grpSpPr>
        <p:grpSp>
          <p:nvGrpSpPr>
            <p:cNvPr id="50" name="グループ化 49">
              <a:extLst>
                <a:ext uri="{FF2B5EF4-FFF2-40B4-BE49-F238E27FC236}">
                  <a16:creationId xmlns:a16="http://schemas.microsoft.com/office/drawing/2014/main" id="{E7CB1EAE-1A13-4946-89CB-11CEE9677BC0}"/>
                </a:ext>
              </a:extLst>
            </p:cNvPr>
            <p:cNvGrpSpPr/>
            <p:nvPr/>
          </p:nvGrpSpPr>
          <p:grpSpPr>
            <a:xfrm>
              <a:off x="277941" y="2570427"/>
              <a:ext cx="6301059" cy="395124"/>
              <a:chOff x="277941" y="2570427"/>
              <a:chExt cx="6301059" cy="395124"/>
            </a:xfrm>
          </p:grpSpPr>
          <p:sp>
            <p:nvSpPr>
              <p:cNvPr id="52" name="角丸四角形 6">
                <a:extLst>
                  <a:ext uri="{FF2B5EF4-FFF2-40B4-BE49-F238E27FC236}">
                    <a16:creationId xmlns:a16="http://schemas.microsoft.com/office/drawing/2014/main" id="{CD4997B3-F335-4990-9B33-CEB96E293A78}"/>
                  </a:ext>
                </a:extLst>
              </p:cNvPr>
              <p:cNvSpPr/>
              <p:nvPr/>
            </p:nvSpPr>
            <p:spPr bwMode="gray">
              <a:xfrm>
                <a:off x="279000" y="2570427"/>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100" b="1" dirty="0">
                    <a:solidFill>
                      <a:schemeClr val="bg1"/>
                    </a:solidFill>
                    <a:latin typeface="メイリオ" panose="020B0604030504040204" pitchFamily="50" charset="-128"/>
                    <a:ea typeface="メイリオ" panose="020B0604030504040204" pitchFamily="50" charset="-128"/>
                  </a:rPr>
                  <a:t>3</a:t>
                </a:r>
                <a:r>
                  <a:rPr kumimoji="1" lang="ja-JP" altLang="en-US" sz="1100" b="1" dirty="0">
                    <a:solidFill>
                      <a:schemeClr val="bg1"/>
                    </a:solidFill>
                    <a:latin typeface="メイリオ" panose="020B0604030504040204" pitchFamily="50" charset="-128"/>
                    <a:ea typeface="メイリオ" panose="020B0604030504040204" pitchFamily="50" charset="-128"/>
                  </a:rPr>
                  <a:t>．外出に自家用車を利用する頻度について</a:t>
                </a:r>
              </a:p>
            </p:txBody>
          </p:sp>
          <p:sp>
            <p:nvSpPr>
              <p:cNvPr id="53" name="テキスト ボックス 52">
                <a:extLst>
                  <a:ext uri="{FF2B5EF4-FFF2-40B4-BE49-F238E27FC236}">
                    <a16:creationId xmlns:a16="http://schemas.microsoft.com/office/drawing/2014/main" id="{442677CB-491D-463F-A3C3-D3FEC7A72681}"/>
                  </a:ext>
                </a:extLst>
              </p:cNvPr>
              <p:cNvSpPr txBox="1"/>
              <p:nvPr/>
            </p:nvSpPr>
            <p:spPr>
              <a:xfrm>
                <a:off x="277941" y="2738960"/>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あなたご自身で、外出のうち自家用車を利用する割合をお答えください（</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a:t>
                </a:r>
              </a:p>
            </p:txBody>
          </p:sp>
        </p:grpSp>
        <p:sp>
          <p:nvSpPr>
            <p:cNvPr id="51" name="テキスト ボックス 50">
              <a:extLst>
                <a:ext uri="{FF2B5EF4-FFF2-40B4-BE49-F238E27FC236}">
                  <a16:creationId xmlns:a16="http://schemas.microsoft.com/office/drawing/2014/main" id="{8866223F-C53A-49D7-BB2D-9AAEBCDCAECC}"/>
                </a:ext>
              </a:extLst>
            </p:cNvPr>
            <p:cNvSpPr txBox="1"/>
            <p:nvPr/>
          </p:nvSpPr>
          <p:spPr>
            <a:xfrm>
              <a:off x="278999" y="2909117"/>
              <a:ext cx="6300000" cy="798102"/>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ほぼすべての外出で自家用車を利用している（</a:t>
              </a:r>
              <a:r>
                <a:rPr kumimoji="1" lang="en-US" altLang="ja-JP" sz="1000" dirty="0">
                  <a:latin typeface="メイリオ" panose="020B0604030504040204" pitchFamily="50" charset="-128"/>
                  <a:ea typeface="メイリオ" panose="020B0604030504040204" pitchFamily="50" charset="-128"/>
                </a:rPr>
                <a:t>9</a:t>
              </a:r>
              <a:r>
                <a:rPr kumimoji="1" lang="ja-JP" altLang="en-US" sz="1000" dirty="0">
                  <a:latin typeface="メイリオ" panose="020B0604030504040204" pitchFamily="50" charset="-128"/>
                  <a:ea typeface="メイリオ" panose="020B0604030504040204" pitchFamily="50" charset="-128"/>
                </a:rPr>
                <a:t>割以上）</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半分以上の外出で自家用車を利用している（</a:t>
              </a:r>
              <a:r>
                <a:rPr kumimoji="1" lang="en-US" altLang="ja-JP" sz="1000" dirty="0">
                  <a:latin typeface="メイリオ" panose="020B0604030504040204" pitchFamily="50" charset="-128"/>
                  <a:ea typeface="メイリオ" panose="020B0604030504040204" pitchFamily="50" charset="-128"/>
                </a:rPr>
                <a:t>5</a:t>
              </a:r>
              <a:r>
                <a:rPr kumimoji="1" lang="ja-JP" altLang="en-US" sz="1000" dirty="0">
                  <a:latin typeface="メイリオ" panose="020B0604030504040204" pitchFamily="50" charset="-128"/>
                  <a:ea typeface="メイリオ" panose="020B0604030504040204" pitchFamily="50" charset="-128"/>
                </a:rPr>
                <a:t>割以上）</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３割程度の外出で自家用車を利用している（</a:t>
              </a:r>
              <a:r>
                <a:rPr kumimoji="1" lang="en-US" altLang="ja-JP" sz="1000" dirty="0">
                  <a:latin typeface="メイリオ" panose="020B0604030504040204" pitchFamily="50" charset="-128"/>
                  <a:ea typeface="メイリオ" panose="020B0604030504040204" pitchFamily="50" charset="-128"/>
                </a:rPr>
                <a:t>3</a:t>
              </a:r>
              <a:r>
                <a:rPr kumimoji="1" lang="ja-JP" altLang="en-US" sz="1000" dirty="0">
                  <a:latin typeface="メイリオ" panose="020B0604030504040204" pitchFamily="50" charset="-128"/>
                  <a:ea typeface="メイリオ" panose="020B0604030504040204" pitchFamily="50" charset="-128"/>
                </a:rPr>
                <a:t>割以上）</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あまり自家用車を利用していない（</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2</a:t>
              </a:r>
              <a:r>
                <a:rPr kumimoji="1" lang="ja-JP" altLang="en-US" sz="1000" dirty="0">
                  <a:latin typeface="メイリオ" panose="020B0604030504040204" pitchFamily="50" charset="-128"/>
                  <a:ea typeface="メイリオ" panose="020B0604030504040204" pitchFamily="50" charset="-128"/>
                </a:rPr>
                <a:t>割）</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自家用車はほとんど利用していない　➡アンケート終了です。</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1050" dirty="0">
                <a:latin typeface="メイリオ" panose="020B0604030504040204" pitchFamily="50" charset="-128"/>
                <a:ea typeface="メイリオ" panose="020B0604030504040204" pitchFamily="50" charset="-128"/>
              </a:endParaRPr>
            </a:p>
          </p:txBody>
        </p:sp>
      </p:grpSp>
      <p:grpSp>
        <p:nvGrpSpPr>
          <p:cNvPr id="13" name="グループ化 12">
            <a:extLst>
              <a:ext uri="{FF2B5EF4-FFF2-40B4-BE49-F238E27FC236}">
                <a16:creationId xmlns:a16="http://schemas.microsoft.com/office/drawing/2014/main" id="{87073F0B-97D2-4F87-ACFA-223D272B45BE}"/>
              </a:ext>
            </a:extLst>
          </p:cNvPr>
          <p:cNvGrpSpPr/>
          <p:nvPr/>
        </p:nvGrpSpPr>
        <p:grpSpPr>
          <a:xfrm>
            <a:off x="279000" y="5848792"/>
            <a:ext cx="6579000" cy="1927350"/>
            <a:chOff x="279000" y="6505139"/>
            <a:chExt cx="6579000" cy="1927350"/>
          </a:xfrm>
        </p:grpSpPr>
        <p:sp>
          <p:nvSpPr>
            <p:cNvPr id="71" name="テキスト ボックス 70"/>
            <p:cNvSpPr txBox="1"/>
            <p:nvPr/>
          </p:nvSpPr>
          <p:spPr>
            <a:xfrm>
              <a:off x="287338" y="7213732"/>
              <a:ext cx="6570662" cy="1218757"/>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CO2</a:t>
              </a:r>
              <a:r>
                <a:rPr kumimoji="1" lang="ja-JP" altLang="en-US" sz="1000" dirty="0">
                  <a:latin typeface="メイリオ" panose="020B0604030504040204" pitchFamily="50" charset="-128"/>
                  <a:ea typeface="メイリオ" panose="020B0604030504040204" pitchFamily="50" charset="-128"/>
                </a:rPr>
                <a:t>の削減に貢献するため</a:t>
              </a: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□スマートムーブを実施するための具体的な方法がわかったため（サイクルシェアリングサービス等）</a:t>
              </a: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移動時間が短縮されるため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経済的なメリットが期待できるため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運動不足が解消されるため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通学先・勤務先で奨励されているため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多くの人がスマートムーブを実施しており、自分もそうする必要があると思ったため</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その他（具体的に　　　　　　　　　　　　　　　　　　　　　　　　　　　　　　　        　  ）</a:t>
              </a:r>
              <a:endParaRPr kumimoji="1" lang="en-US" altLang="ja-JP" sz="1000" dirty="0">
                <a:latin typeface="メイリオ" panose="020B0604030504040204" pitchFamily="50" charset="-128"/>
                <a:ea typeface="メイリオ" panose="020B0604030504040204" pitchFamily="50" charset="-128"/>
              </a:endParaRPr>
            </a:p>
          </p:txBody>
        </p:sp>
        <p:sp>
          <p:nvSpPr>
            <p:cNvPr id="72" name="テキスト ボックス 71"/>
            <p:cNvSpPr txBox="1"/>
            <p:nvPr/>
          </p:nvSpPr>
          <p:spPr>
            <a:xfrm>
              <a:off x="279000" y="7041652"/>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なぜ、スマートムーブに取り組もうと思いましたか（</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つまで）。</a:t>
              </a:r>
            </a:p>
          </p:txBody>
        </p:sp>
        <p:sp>
          <p:nvSpPr>
            <p:cNvPr id="55" name="角丸四角形 8">
              <a:extLst>
                <a:ext uri="{FF2B5EF4-FFF2-40B4-BE49-F238E27FC236}">
                  <a16:creationId xmlns:a16="http://schemas.microsoft.com/office/drawing/2014/main" id="{C3E04F71-6B6A-4FBC-A0B6-DDB9C2EFA22B}"/>
                </a:ext>
              </a:extLst>
            </p:cNvPr>
            <p:cNvSpPr/>
            <p:nvPr/>
          </p:nvSpPr>
          <p:spPr bwMode="gray">
            <a:xfrm>
              <a:off x="279000" y="6505139"/>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100" b="1" dirty="0">
                  <a:solidFill>
                    <a:schemeClr val="bg1"/>
                  </a:solidFill>
                  <a:latin typeface="メイリオ" panose="020B0604030504040204" pitchFamily="50" charset="-128"/>
                  <a:ea typeface="メイリオ" panose="020B0604030504040204" pitchFamily="50" charset="-128"/>
                </a:rPr>
                <a:t>5</a:t>
              </a:r>
              <a:r>
                <a:rPr kumimoji="1" lang="ja-JP" altLang="en-US" sz="1100" b="1" dirty="0">
                  <a:solidFill>
                    <a:schemeClr val="bg1"/>
                  </a:solidFill>
                  <a:latin typeface="メイリオ" panose="020B0604030504040204" pitchFamily="50" charset="-128"/>
                  <a:ea typeface="メイリオ" panose="020B0604030504040204" pitchFamily="50" charset="-128"/>
                </a:rPr>
                <a:t>．実施意向の理由について</a:t>
              </a:r>
            </a:p>
          </p:txBody>
        </p:sp>
        <p:sp>
          <p:nvSpPr>
            <p:cNvPr id="65" name="テキスト ボックス 64">
              <a:extLst>
                <a:ext uri="{FF2B5EF4-FFF2-40B4-BE49-F238E27FC236}">
                  <a16:creationId xmlns:a16="http://schemas.microsoft.com/office/drawing/2014/main" id="{8B0AF6DA-3740-48BF-A574-50C1E38954A7}"/>
                </a:ext>
              </a:extLst>
            </p:cNvPr>
            <p:cNvSpPr txBox="1"/>
            <p:nvPr/>
          </p:nvSpPr>
          <p:spPr>
            <a:xfrm>
              <a:off x="298301" y="6663111"/>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00" dirty="0">
                  <a:latin typeface="メイリオ" panose="020B0604030504040204" pitchFamily="50" charset="-128"/>
                  <a:ea typeface="メイリオ" panose="020B0604030504040204" pitchFamily="50" charset="-128"/>
                </a:rPr>
                <a:t>Q4</a:t>
              </a:r>
              <a:r>
                <a:rPr kumimoji="1" lang="ja-JP" altLang="en-US" sz="800" dirty="0">
                  <a:latin typeface="メイリオ" panose="020B0604030504040204" pitchFamily="50" charset="-128"/>
                  <a:ea typeface="メイリオ" panose="020B0604030504040204" pitchFamily="50" charset="-128"/>
                </a:rPr>
                <a:t>で「これまでもできる限りスマートムーブに取組んでいる」、「これまでもスマートムーブに取り組みたいと思っていたが、今後は実際に取り組もうと思う／頻度を増やそうと思う」、「今後はスマートムーブに取り組みたいと思うようになった」のいずれかを選択された方にお尋ねします。</a:t>
              </a:r>
              <a:endParaRPr kumimoji="1" lang="en-US" altLang="ja-JP" sz="800" dirty="0">
                <a:latin typeface="メイリオ" panose="020B0604030504040204" pitchFamily="50" charset="-128"/>
                <a:ea typeface="メイリオ" panose="020B0604030504040204" pitchFamily="50" charset="-128"/>
              </a:endParaRPr>
            </a:p>
          </p:txBody>
        </p:sp>
      </p:grpSp>
      <p:grpSp>
        <p:nvGrpSpPr>
          <p:cNvPr id="11" name="グループ化 10">
            <a:extLst>
              <a:ext uri="{FF2B5EF4-FFF2-40B4-BE49-F238E27FC236}">
                <a16:creationId xmlns:a16="http://schemas.microsoft.com/office/drawing/2014/main" id="{0EF403F2-D033-47CE-9261-52B47028C6CB}"/>
              </a:ext>
            </a:extLst>
          </p:cNvPr>
          <p:cNvGrpSpPr/>
          <p:nvPr/>
        </p:nvGrpSpPr>
        <p:grpSpPr>
          <a:xfrm>
            <a:off x="277941" y="4326712"/>
            <a:ext cx="6320360" cy="1462174"/>
            <a:chOff x="277941" y="4941279"/>
            <a:chExt cx="6320360" cy="1462174"/>
          </a:xfrm>
        </p:grpSpPr>
        <p:sp>
          <p:nvSpPr>
            <p:cNvPr id="62" name="角丸四角形 56">
              <a:extLst>
                <a:ext uri="{FF2B5EF4-FFF2-40B4-BE49-F238E27FC236}">
                  <a16:creationId xmlns:a16="http://schemas.microsoft.com/office/drawing/2014/main" id="{F8F79C05-0568-4F1A-9F47-60F6067DC248}"/>
                </a:ext>
              </a:extLst>
            </p:cNvPr>
            <p:cNvSpPr/>
            <p:nvPr/>
          </p:nvSpPr>
          <p:spPr bwMode="gray">
            <a:xfrm>
              <a:off x="279000" y="4941279"/>
              <a:ext cx="6300000" cy="180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100" b="1" dirty="0">
                  <a:solidFill>
                    <a:schemeClr val="bg1"/>
                  </a:solidFill>
                  <a:latin typeface="メイリオ" panose="020B0604030504040204" pitchFamily="50" charset="-128"/>
                  <a:ea typeface="メイリオ" panose="020B0604030504040204" pitchFamily="50" charset="-128"/>
                </a:rPr>
                <a:t>4</a:t>
              </a:r>
              <a:r>
                <a:rPr kumimoji="1" lang="ja-JP" altLang="en-US" sz="1100" b="1" dirty="0">
                  <a:solidFill>
                    <a:schemeClr val="bg1"/>
                  </a:solidFill>
                  <a:latin typeface="メイリオ" panose="020B0604030504040204" pitchFamily="50" charset="-128"/>
                  <a:ea typeface="メイリオ" panose="020B0604030504040204" pitchFamily="50" charset="-128"/>
                </a:rPr>
                <a:t>．今後のスマートムーブ</a:t>
              </a:r>
              <a:r>
                <a:rPr kumimoji="1" lang="en-US" altLang="ja-JP" sz="1100" b="1" baseline="30000" dirty="0">
                  <a:solidFill>
                    <a:schemeClr val="bg1"/>
                  </a:solidFill>
                  <a:latin typeface="メイリオ" panose="020B0604030504040204" pitchFamily="50" charset="-128"/>
                  <a:ea typeface="メイリオ" panose="020B0604030504040204" pitchFamily="50" charset="-128"/>
                </a:rPr>
                <a:t>*1</a:t>
              </a:r>
              <a:r>
                <a:rPr kumimoji="1" lang="ja-JP" altLang="en-US" sz="1100" b="1" dirty="0">
                  <a:solidFill>
                    <a:schemeClr val="bg1"/>
                  </a:solidFill>
                  <a:latin typeface="メイリオ" panose="020B0604030504040204" pitchFamily="50" charset="-128"/>
                  <a:ea typeface="メイリオ" panose="020B0604030504040204" pitchFamily="50" charset="-128"/>
                </a:rPr>
                <a:t> の実施意向について</a:t>
              </a:r>
            </a:p>
          </p:txBody>
        </p:sp>
        <p:sp>
          <p:nvSpPr>
            <p:cNvPr id="63" name="テキスト ボックス 62">
              <a:extLst>
                <a:ext uri="{FF2B5EF4-FFF2-40B4-BE49-F238E27FC236}">
                  <a16:creationId xmlns:a16="http://schemas.microsoft.com/office/drawing/2014/main" id="{FD9A2507-7C96-4CF9-B73B-E55136C244E7}"/>
                </a:ext>
              </a:extLst>
            </p:cNvPr>
            <p:cNvSpPr txBox="1"/>
            <p:nvPr/>
          </p:nvSpPr>
          <p:spPr>
            <a:xfrm>
              <a:off x="279000" y="5259529"/>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	</a:t>
              </a:r>
              <a:r>
                <a:rPr kumimoji="1" lang="ja-JP" altLang="en-US" sz="1050" b="1" u="sng" dirty="0">
                  <a:latin typeface="メイリオ" panose="020B0604030504040204" pitchFamily="50" charset="-128"/>
                  <a:ea typeface="メイリオ" panose="020B0604030504040204" pitchFamily="50" charset="-128"/>
                </a:rPr>
                <a:t>イベントに参加されて</a:t>
              </a:r>
              <a:r>
                <a:rPr kumimoji="1" lang="ja-JP" altLang="en-US" sz="1050" dirty="0">
                  <a:latin typeface="メイリオ" panose="020B0604030504040204" pitchFamily="50" charset="-128"/>
                  <a:ea typeface="メイリオ" panose="020B0604030504040204" pitchFamily="50" charset="-128"/>
                </a:rPr>
                <a:t>、今後はスマートムーブに取り組もうと思いましたか（</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a:t>
              </a:r>
            </a:p>
          </p:txBody>
        </p:sp>
        <p:sp>
          <p:nvSpPr>
            <p:cNvPr id="64" name="テキスト ボックス 63">
              <a:extLst>
                <a:ext uri="{FF2B5EF4-FFF2-40B4-BE49-F238E27FC236}">
                  <a16:creationId xmlns:a16="http://schemas.microsoft.com/office/drawing/2014/main" id="{FD06FACB-1D50-4A3D-BC17-C8A0025A28C0}"/>
                </a:ext>
              </a:extLst>
            </p:cNvPr>
            <p:cNvSpPr txBox="1"/>
            <p:nvPr/>
          </p:nvSpPr>
          <p:spPr>
            <a:xfrm>
              <a:off x="277941" y="5445650"/>
              <a:ext cx="6300000" cy="957803"/>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これまでもできる限りスマートムーブに取り組んでいる（公共交通機関や自転車を利用している）</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これまでもスマートムーブに取り組みたいと思っていたが、今後は実際に取り組もうと思う／</a:t>
              </a:r>
              <a:endParaRPr kumimoji="1" lang="en-US" altLang="ja-JP" sz="1000" dirty="0">
                <a:latin typeface="メイリオ" panose="020B0604030504040204" pitchFamily="50" charset="-128"/>
                <a:ea typeface="メイリオ" panose="020B0604030504040204" pitchFamily="50" charset="-128"/>
              </a:endParaRPr>
            </a:p>
            <a:p>
              <a:pPr defTabSz="631825">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頻度を増やそうと思う</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今後はスマートムーブに取り組みたいと思うようになった</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今後もスマートムーブに取り組みたいとは思わない</a:t>
              </a:r>
              <a:endParaRPr kumimoji="1" lang="en-US" altLang="ja-JP" sz="10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スマートムーブに取り組むことができない（公共交通機関の利用が困難等）</a:t>
              </a:r>
            </a:p>
          </p:txBody>
        </p:sp>
        <p:sp>
          <p:nvSpPr>
            <p:cNvPr id="67" name="テキスト ボックス 66">
              <a:extLst>
                <a:ext uri="{FF2B5EF4-FFF2-40B4-BE49-F238E27FC236}">
                  <a16:creationId xmlns:a16="http://schemas.microsoft.com/office/drawing/2014/main" id="{E58B1F6B-EBCE-4291-8BBC-C9AB3123A328}"/>
                </a:ext>
              </a:extLst>
            </p:cNvPr>
            <p:cNvSpPr txBox="1"/>
            <p:nvPr/>
          </p:nvSpPr>
          <p:spPr>
            <a:xfrm>
              <a:off x="298301" y="5110567"/>
              <a:ext cx="6300000" cy="156309"/>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1:</a:t>
              </a:r>
              <a:r>
                <a:rPr kumimoji="1" lang="ja-JP" altLang="en-US" sz="800" dirty="0">
                  <a:latin typeface="メイリオ" panose="020B0604030504040204" pitchFamily="50" charset="-128"/>
                  <a:ea typeface="メイリオ" panose="020B0604030504040204" pitchFamily="50" charset="-128"/>
                </a:rPr>
                <a:t>　スマートムーブとは、電車、バス等の公共交通機関や自転車、徒歩での移動を指します。</a:t>
              </a:r>
              <a:endParaRPr kumimoji="1" lang="en-US" altLang="ja-JP" sz="800" dirty="0">
                <a:latin typeface="メイリオ" panose="020B0604030504040204" pitchFamily="50" charset="-128"/>
                <a:ea typeface="メイリオ" panose="020B0604030504040204" pitchFamily="50" charset="-128"/>
              </a:endParaRPr>
            </a:p>
          </p:txBody>
        </p:sp>
      </p:grpSp>
      <p:grpSp>
        <p:nvGrpSpPr>
          <p:cNvPr id="73" name="グループ化 72">
            <a:extLst>
              <a:ext uri="{FF2B5EF4-FFF2-40B4-BE49-F238E27FC236}">
                <a16:creationId xmlns:a16="http://schemas.microsoft.com/office/drawing/2014/main" id="{AA4402E9-5A0F-4FD4-8135-DDA3143E6A62}"/>
              </a:ext>
            </a:extLst>
          </p:cNvPr>
          <p:cNvGrpSpPr/>
          <p:nvPr/>
        </p:nvGrpSpPr>
        <p:grpSpPr>
          <a:xfrm>
            <a:off x="278999" y="7858626"/>
            <a:ext cx="6607613" cy="942464"/>
            <a:chOff x="278999" y="7576019"/>
            <a:chExt cx="6607613" cy="942464"/>
          </a:xfrm>
        </p:grpSpPr>
        <p:sp>
          <p:nvSpPr>
            <p:cNvPr id="74" name="角丸四角形 9">
              <a:extLst>
                <a:ext uri="{FF2B5EF4-FFF2-40B4-BE49-F238E27FC236}">
                  <a16:creationId xmlns:a16="http://schemas.microsoft.com/office/drawing/2014/main" id="{5490228A-A821-4E56-914E-FE2C2BD18925}"/>
                </a:ext>
              </a:extLst>
            </p:cNvPr>
            <p:cNvSpPr/>
            <p:nvPr/>
          </p:nvSpPr>
          <p:spPr bwMode="gray">
            <a:xfrm>
              <a:off x="279000" y="7576019"/>
              <a:ext cx="6300000" cy="180000"/>
            </a:xfrm>
            <a:prstGeom prst="roundRect">
              <a:avLst/>
            </a:prstGeom>
            <a:solidFill>
              <a:srgbClr val="20B7F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100" b="1" dirty="0">
                  <a:solidFill>
                    <a:schemeClr val="bg1"/>
                  </a:solidFill>
                  <a:latin typeface="メイリオ" panose="020B0604030504040204" pitchFamily="50" charset="-128"/>
                  <a:ea typeface="メイリオ" panose="020B0604030504040204" pitchFamily="50" charset="-128"/>
                </a:rPr>
                <a:t>6</a:t>
              </a:r>
              <a:r>
                <a:rPr kumimoji="1" lang="ja-JP" altLang="en-US" sz="11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75" name="テキスト ボックス 74">
              <a:extLst>
                <a:ext uri="{FF2B5EF4-FFF2-40B4-BE49-F238E27FC236}">
                  <a16:creationId xmlns:a16="http://schemas.microsoft.com/office/drawing/2014/main" id="{5702E023-C662-4CEB-9943-11D8F232AB02}"/>
                </a:ext>
              </a:extLst>
            </p:cNvPr>
            <p:cNvSpPr txBox="1"/>
            <p:nvPr/>
          </p:nvSpPr>
          <p:spPr>
            <a:xfrm>
              <a:off x="278999" y="7743746"/>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WEB</a:t>
              </a:r>
              <a:r>
                <a:rPr kumimoji="1" lang="ja-JP" altLang="en-US" sz="105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050" baseline="30000" dirty="0">
                  <a:latin typeface="メイリオ" panose="020B0604030504040204" pitchFamily="50" charset="-128"/>
                  <a:ea typeface="メイリオ" panose="020B0604030504040204" pitchFamily="50" charset="-128"/>
                </a:rPr>
                <a:t>*</a:t>
              </a:r>
              <a:r>
                <a:rPr kumimoji="1" lang="en-US" altLang="ja-JP" sz="1050" baseline="30000" dirty="0">
                  <a:latin typeface="メイリオ" panose="020B0604030504040204" pitchFamily="50" charset="-128"/>
                  <a:ea typeface="メイリオ" panose="020B0604030504040204" pitchFamily="50" charset="-128"/>
                </a:rPr>
                <a:t>2</a:t>
              </a:r>
              <a:r>
                <a:rPr kumimoji="1" lang="ja-JP" altLang="en-US" sz="1050" dirty="0">
                  <a:latin typeface="メイリオ" panose="020B0604030504040204" pitchFamily="50" charset="-128"/>
                  <a:ea typeface="メイリオ" panose="020B0604030504040204" pitchFamily="50" charset="-128"/>
                </a:rPr>
                <a:t>。</a:t>
              </a:r>
            </a:p>
          </p:txBody>
        </p:sp>
        <p:grpSp>
          <p:nvGrpSpPr>
            <p:cNvPr id="77" name="グループ化 76">
              <a:extLst>
                <a:ext uri="{FF2B5EF4-FFF2-40B4-BE49-F238E27FC236}">
                  <a16:creationId xmlns:a16="http://schemas.microsoft.com/office/drawing/2014/main" id="{382E6A45-FDCC-4A00-9118-A610E6939901}"/>
                </a:ext>
              </a:extLst>
            </p:cNvPr>
            <p:cNvGrpSpPr/>
            <p:nvPr/>
          </p:nvGrpSpPr>
          <p:grpSpPr>
            <a:xfrm>
              <a:off x="279000" y="8029777"/>
              <a:ext cx="6607612" cy="488706"/>
              <a:chOff x="279000" y="7863920"/>
              <a:chExt cx="6607612" cy="488706"/>
            </a:xfrm>
          </p:grpSpPr>
          <p:sp>
            <p:nvSpPr>
              <p:cNvPr id="78" name="テキスト ボックス 77">
                <a:extLst>
                  <a:ext uri="{FF2B5EF4-FFF2-40B4-BE49-F238E27FC236}">
                    <a16:creationId xmlns:a16="http://schemas.microsoft.com/office/drawing/2014/main" id="{95B72938-B3D3-409B-B0AD-11DB079FCC5B}"/>
                  </a:ext>
                </a:extLst>
              </p:cNvPr>
              <p:cNvSpPr txBox="1"/>
              <p:nvPr/>
            </p:nvSpPr>
            <p:spPr>
              <a:xfrm>
                <a:off x="4584840" y="7863920"/>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以下は下から選択して下さい</a:t>
                </a:r>
              </a:p>
            </p:txBody>
          </p:sp>
          <p:sp>
            <p:nvSpPr>
              <p:cNvPr id="79" name="テキスト ボックス 78">
                <a:extLst>
                  <a:ext uri="{FF2B5EF4-FFF2-40B4-BE49-F238E27FC236}">
                    <a16:creationId xmlns:a16="http://schemas.microsoft.com/office/drawing/2014/main" id="{1B9F35DC-7706-4268-B9B1-1075FCBF1296}"/>
                  </a:ext>
                </a:extLst>
              </p:cNvPr>
              <p:cNvSpPr txBox="1"/>
              <p:nvPr/>
            </p:nvSpPr>
            <p:spPr>
              <a:xfrm>
                <a:off x="279000" y="8059933"/>
                <a:ext cx="6300000" cy="292693"/>
              </a:xfrm>
              <a:prstGeom prst="rect">
                <a:avLst/>
              </a:prstGeom>
              <a:noFill/>
            </p:spPr>
            <p:txBody>
              <a:bodyPr wrap="square" lIns="36000" tIns="36000" rIns="36000" bIns="36000" rtlCol="0" anchor="t" anchorCtr="0">
                <a:noAutofit/>
              </a:bodyPr>
              <a:lstStyle/>
              <a:p>
                <a:pPr>
                  <a:spcBef>
                    <a:spcPts val="0"/>
                  </a:spcBef>
                  <a:buSzPct val="100000"/>
                  <a:tabLst>
                    <a:tab pos="450850" algn="l"/>
                    <a:tab pos="1168400" algn="l"/>
                  </a:tabLst>
                </a:pPr>
                <a:r>
                  <a:rPr kumimoji="1" lang="en-US" altLang="ja-JP" sz="900" dirty="0">
                    <a:latin typeface="メイリオ" panose="020B0604030504040204" pitchFamily="50" charset="-128"/>
                    <a:ea typeface="メイリオ" panose="020B0604030504040204" pitchFamily="50" charset="-128"/>
                  </a:rPr>
                  <a:t>	□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450850" algn="l"/>
                    <a:tab pos="1168400" algn="l"/>
                  </a:tabLst>
                </a:pPr>
                <a:r>
                  <a:rPr kumimoji="1" lang="en-US" altLang="ja-JP" sz="900" dirty="0">
                    <a:latin typeface="メイリオ" panose="020B0604030504040204" pitchFamily="50" charset="-128"/>
                    <a:ea typeface="メイリオ" panose="020B0604030504040204" pitchFamily="50" charset="-128"/>
                  </a:rPr>
                  <a:t>	□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1" name="直線コネクタ 80">
                <a:extLst>
                  <a:ext uri="{FF2B5EF4-FFF2-40B4-BE49-F238E27FC236}">
                    <a16:creationId xmlns:a16="http://schemas.microsoft.com/office/drawing/2014/main" id="{8C1952CB-81C2-42E4-A510-E6AB7DABCC26}"/>
                  </a:ext>
                </a:extLst>
              </p:cNvPr>
              <p:cNvCxnSpPr/>
              <p:nvPr/>
            </p:nvCxnSpPr>
            <p:spPr>
              <a:xfrm>
                <a:off x="719990" y="8046796"/>
                <a:ext cx="3888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1454619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6931505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164" name="think-cell スライド" r:id="rId5" imgW="563" imgH="564" progId="TCLayout.ActiveDocument.1">
                  <p:embed/>
                </p:oleObj>
              </mc:Choice>
              <mc:Fallback>
                <p:oleObj name="think-cell スライド" r:id="rId5" imgW="563" imgH="564" progId="TCLayout.ActiveDocument.1">
                  <p:embed/>
                  <p:pic>
                    <p:nvPicPr>
                      <p:cNvPr id="3" name="オブジェクト 2" hidden="1"/>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165" name="think-cell Slide" r:id="rId7" imgW="563" imgH="564" progId="TCLayout.ActiveDocument.1">
                  <p:embed/>
                </p:oleObj>
              </mc:Choice>
              <mc:Fallback>
                <p:oleObj name="think-cell Slide" r:id="rId7" imgW="563" imgH="564" progId="TCLayout.ActiveDocument.1">
                  <p:embed/>
                  <p:pic>
                    <p:nvPicPr>
                      <p:cNvPr id="2" name="オブジェクト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6" name="テキスト ボックス 35">
            <a:extLst>
              <a:ext uri="{FF2B5EF4-FFF2-40B4-BE49-F238E27FC236}">
                <a16:creationId xmlns:a16="http://schemas.microsoft.com/office/drawing/2014/main" id="{464B787E-6190-4E47-8337-1EC7D61E82EB}"/>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63" name="グループ化 62">
            <a:extLst>
              <a:ext uri="{FF2B5EF4-FFF2-40B4-BE49-F238E27FC236}">
                <a16:creationId xmlns:a16="http://schemas.microsoft.com/office/drawing/2014/main" id="{FB89C59F-EBE8-4159-AD6F-EA79B4A7C10C}"/>
              </a:ext>
            </a:extLst>
          </p:cNvPr>
          <p:cNvGrpSpPr/>
          <p:nvPr/>
        </p:nvGrpSpPr>
        <p:grpSpPr>
          <a:xfrm>
            <a:off x="278999" y="7802482"/>
            <a:ext cx="6300001" cy="1045367"/>
            <a:chOff x="278999" y="7576019"/>
            <a:chExt cx="6300001" cy="1045367"/>
          </a:xfrm>
        </p:grpSpPr>
        <p:sp>
          <p:nvSpPr>
            <p:cNvPr id="64" name="角丸四角形 9">
              <a:extLst>
                <a:ext uri="{FF2B5EF4-FFF2-40B4-BE49-F238E27FC236}">
                  <a16:creationId xmlns:a16="http://schemas.microsoft.com/office/drawing/2014/main" id="{A71CAC91-1B92-4B4F-BD6E-60EBC84C8FB3}"/>
                </a:ext>
              </a:extLst>
            </p:cNvPr>
            <p:cNvSpPr/>
            <p:nvPr/>
          </p:nvSpPr>
          <p:spPr bwMode="gray">
            <a:xfrm>
              <a:off x="279000" y="7576019"/>
              <a:ext cx="6300000" cy="252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6</a:t>
              </a:r>
              <a:r>
                <a:rPr kumimoji="1" lang="ja-JP" altLang="en-US" sz="14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5" name="テキスト ボックス 64">
              <a:extLst>
                <a:ext uri="{FF2B5EF4-FFF2-40B4-BE49-F238E27FC236}">
                  <a16:creationId xmlns:a16="http://schemas.microsoft.com/office/drawing/2014/main" id="{912F38F2-D81C-4FC5-B52E-1B1B9D099800}"/>
                </a:ext>
              </a:extLst>
            </p:cNvPr>
            <p:cNvSpPr txBox="1"/>
            <p:nvPr/>
          </p:nvSpPr>
          <p:spPr>
            <a:xfrm>
              <a:off x="278999" y="7822753"/>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a:t>
              </a:r>
            </a:p>
          </p:txBody>
        </p:sp>
        <p:grpSp>
          <p:nvGrpSpPr>
            <p:cNvPr id="67" name="グループ化 66">
              <a:extLst>
                <a:ext uri="{FF2B5EF4-FFF2-40B4-BE49-F238E27FC236}">
                  <a16:creationId xmlns:a16="http://schemas.microsoft.com/office/drawing/2014/main" id="{81C13AE8-5910-4C3B-A7CE-DF14F6BF9639}"/>
                </a:ext>
              </a:extLst>
            </p:cNvPr>
            <p:cNvGrpSpPr/>
            <p:nvPr/>
          </p:nvGrpSpPr>
          <p:grpSpPr>
            <a:xfrm>
              <a:off x="278999" y="8051443"/>
              <a:ext cx="6300001" cy="569943"/>
              <a:chOff x="278999" y="7885586"/>
              <a:chExt cx="6300001" cy="569943"/>
            </a:xfrm>
          </p:grpSpPr>
          <p:sp>
            <p:nvSpPr>
              <p:cNvPr id="69" name="テキスト ボックス 68">
                <a:extLst>
                  <a:ext uri="{FF2B5EF4-FFF2-40B4-BE49-F238E27FC236}">
                    <a16:creationId xmlns:a16="http://schemas.microsoft.com/office/drawing/2014/main" id="{FE59CA47-744F-4D0E-8ADE-C8F8A4016B73}"/>
                  </a:ext>
                </a:extLst>
              </p:cNvPr>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70" name="テキスト ボックス 69">
                <a:extLst>
                  <a:ext uri="{FF2B5EF4-FFF2-40B4-BE49-F238E27FC236}">
                    <a16:creationId xmlns:a16="http://schemas.microsoft.com/office/drawing/2014/main" id="{2E0C88BF-906F-4A83-B12C-D0769AD14EE2}"/>
                  </a:ext>
                </a:extLst>
              </p:cNvPr>
              <p:cNvSpPr txBox="1"/>
              <p:nvPr/>
            </p:nvSpPr>
            <p:spPr>
              <a:xfrm>
                <a:off x="279000" y="8162836"/>
                <a:ext cx="6300000" cy="292693"/>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73" name="直線コネクタ 72">
                <a:extLst>
                  <a:ext uri="{FF2B5EF4-FFF2-40B4-BE49-F238E27FC236}">
                    <a16:creationId xmlns:a16="http://schemas.microsoft.com/office/drawing/2014/main" id="{579D2D6C-4B0E-4EA4-9B37-79BAAEB2CF23}"/>
                  </a:ext>
                </a:extLst>
              </p:cNvPr>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74" name="グループ化 73">
            <a:extLst>
              <a:ext uri="{FF2B5EF4-FFF2-40B4-BE49-F238E27FC236}">
                <a16:creationId xmlns:a16="http://schemas.microsoft.com/office/drawing/2014/main" id="{9503F76B-B96D-4A5B-A1C6-F6E6F15C1A61}"/>
              </a:ext>
            </a:extLst>
          </p:cNvPr>
          <p:cNvGrpSpPr/>
          <p:nvPr/>
        </p:nvGrpSpPr>
        <p:grpSpPr>
          <a:xfrm>
            <a:off x="279000" y="5750675"/>
            <a:ext cx="6319301" cy="2016080"/>
            <a:chOff x="279000" y="5541622"/>
            <a:chExt cx="6319301" cy="2016080"/>
          </a:xfrm>
        </p:grpSpPr>
        <p:sp>
          <p:nvSpPr>
            <p:cNvPr id="75" name="テキスト ボックス 74">
              <a:extLst>
                <a:ext uri="{FF2B5EF4-FFF2-40B4-BE49-F238E27FC236}">
                  <a16:creationId xmlns:a16="http://schemas.microsoft.com/office/drawing/2014/main" id="{813A3855-99C9-445E-97E7-AC74CB937158}"/>
                </a:ext>
              </a:extLst>
            </p:cNvPr>
            <p:cNvSpPr txBox="1"/>
            <p:nvPr/>
          </p:nvSpPr>
          <p:spPr>
            <a:xfrm>
              <a:off x="287338" y="6255333"/>
              <a:ext cx="6300000" cy="1302369"/>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の削減に貢献するため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これまでよりも維持費が節約できるなど経済的なメリットが期待できるため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様々な車種の車に乗れるため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車の利用頻度が低いため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運転する家族が増えるなど、これまで持っている車の台数では足りなくなったため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みんな（周りの人）がカーシェアを行っているため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p>
          </p:txBody>
        </p:sp>
        <p:sp>
          <p:nvSpPr>
            <p:cNvPr id="77" name="角丸四角形 8">
              <a:extLst>
                <a:ext uri="{FF2B5EF4-FFF2-40B4-BE49-F238E27FC236}">
                  <a16:creationId xmlns:a16="http://schemas.microsoft.com/office/drawing/2014/main" id="{CC916AF2-9323-4A3F-A1F2-8825152911A7}"/>
                </a:ext>
              </a:extLst>
            </p:cNvPr>
            <p:cNvSpPr/>
            <p:nvPr/>
          </p:nvSpPr>
          <p:spPr bwMode="gray">
            <a:xfrm>
              <a:off x="279000" y="5541622"/>
              <a:ext cx="6300000" cy="252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5</a:t>
              </a:r>
              <a:r>
                <a:rPr kumimoji="1" lang="ja-JP" altLang="en-US" sz="1400" b="1" dirty="0">
                  <a:solidFill>
                    <a:schemeClr val="bg1"/>
                  </a:solidFill>
                  <a:latin typeface="メイリオ" panose="020B0604030504040204" pitchFamily="50" charset="-128"/>
                  <a:ea typeface="メイリオ" panose="020B0604030504040204" pitchFamily="50" charset="-128"/>
                </a:rPr>
                <a:t>．利用意向の理由について</a:t>
              </a:r>
            </a:p>
          </p:txBody>
        </p:sp>
        <p:sp>
          <p:nvSpPr>
            <p:cNvPr id="78" name="テキスト ボックス 77">
              <a:extLst>
                <a:ext uri="{FF2B5EF4-FFF2-40B4-BE49-F238E27FC236}">
                  <a16:creationId xmlns:a16="http://schemas.microsoft.com/office/drawing/2014/main" id="{03FE1684-1F55-43F4-AC55-BADC7B341504}"/>
                </a:ext>
              </a:extLst>
            </p:cNvPr>
            <p:cNvSpPr txBox="1"/>
            <p:nvPr/>
          </p:nvSpPr>
          <p:spPr>
            <a:xfrm>
              <a:off x="279000" y="6049144"/>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なぜ、カーシェアを利用していますか／利用したいと思いましたか（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sp>
          <p:nvSpPr>
            <p:cNvPr id="79" name="テキスト ボックス 78">
              <a:extLst>
                <a:ext uri="{FF2B5EF4-FFF2-40B4-BE49-F238E27FC236}">
                  <a16:creationId xmlns:a16="http://schemas.microsoft.com/office/drawing/2014/main" id="{BABE804B-43B7-4D2E-8AFC-3AB18317BB02}"/>
                </a:ext>
              </a:extLst>
            </p:cNvPr>
            <p:cNvSpPr txBox="1"/>
            <p:nvPr/>
          </p:nvSpPr>
          <p:spPr>
            <a:xfrm>
              <a:off x="298301" y="5769474"/>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Q4</a:t>
              </a:r>
              <a:r>
                <a:rPr kumimoji="1" lang="ja-JP" altLang="en-US" sz="860" dirty="0">
                  <a:latin typeface="メイリオ" panose="020B0604030504040204" pitchFamily="50" charset="-128"/>
                  <a:ea typeface="メイリオ" panose="020B0604030504040204" pitchFamily="50" charset="-128"/>
                </a:rPr>
                <a:t>で「現在も利用しており、今後も利用したい」「これまでも利用したいと思っており、今後は実際に利用したい」「今後は利用したいと思うようになった」のいずれかを選択された方にお尋ねします。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grpSp>
      <p:grpSp>
        <p:nvGrpSpPr>
          <p:cNvPr id="4" name="グループ化 3">
            <a:extLst>
              <a:ext uri="{FF2B5EF4-FFF2-40B4-BE49-F238E27FC236}">
                <a16:creationId xmlns:a16="http://schemas.microsoft.com/office/drawing/2014/main" id="{E77D13C5-2392-4992-BA3D-33EF0EDF5367}"/>
              </a:ext>
            </a:extLst>
          </p:cNvPr>
          <p:cNvGrpSpPr/>
          <p:nvPr/>
        </p:nvGrpSpPr>
        <p:grpSpPr>
          <a:xfrm>
            <a:off x="744501" y="232716"/>
            <a:ext cx="5368998" cy="720000"/>
            <a:chOff x="1233657" y="232716"/>
            <a:chExt cx="5368998" cy="720000"/>
          </a:xfrm>
        </p:grpSpPr>
        <p:sp>
          <p:nvSpPr>
            <p:cNvPr id="12" name="正方形/長方形 11"/>
            <p:cNvSpPr/>
            <p:nvPr/>
          </p:nvSpPr>
          <p:spPr bwMode="gray">
            <a:xfrm>
              <a:off x="2427141"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1FB6F0"/>
                  </a:solidFill>
                  <a:latin typeface="メイリオ" panose="020B0604030504040204" pitchFamily="50" charset="-128"/>
                  <a:ea typeface="メイリオ" panose="020B0604030504040204" pitchFamily="50" charset="-128"/>
                </a:rPr>
                <a:t>カーシェア利用意向実態アンケート</a:t>
              </a:r>
            </a:p>
          </p:txBody>
        </p:sp>
        <p:sp>
          <p:nvSpPr>
            <p:cNvPr id="14" name="テキスト ボックス 13"/>
            <p:cNvSpPr txBox="1"/>
            <p:nvPr/>
          </p:nvSpPr>
          <p:spPr>
            <a:xfrm>
              <a:off x="2451855" y="701492"/>
              <a:ext cx="41508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カーシェアの利用意向を調査しています。わかる範囲でお答えください。</a:t>
              </a:r>
            </a:p>
          </p:txBody>
        </p:sp>
        <p:pic>
          <p:nvPicPr>
            <p:cNvPr id="39" name="図 38">
              <a:extLst>
                <a:ext uri="{FF2B5EF4-FFF2-40B4-BE49-F238E27FC236}">
                  <a16:creationId xmlns:a16="http://schemas.microsoft.com/office/drawing/2014/main" id="{46402F2C-08EA-406B-847A-E8E2043CACC3}"/>
                </a:ext>
              </a:extLst>
            </p:cNvPr>
            <p:cNvPicPr>
              <a:picLocks noChangeAspect="1"/>
            </p:cNvPicPr>
            <p:nvPr/>
          </p:nvPicPr>
          <p:blipFill>
            <a:blip r:embed="rId8"/>
            <a:stretch>
              <a:fillRect/>
            </a:stretch>
          </p:blipFill>
          <p:spPr>
            <a:xfrm>
              <a:off x="1233657" y="232716"/>
              <a:ext cx="1056000" cy="720000"/>
            </a:xfrm>
            <a:prstGeom prst="rect">
              <a:avLst/>
            </a:prstGeom>
          </p:spPr>
        </p:pic>
      </p:grpSp>
      <p:grpSp>
        <p:nvGrpSpPr>
          <p:cNvPr id="10" name="グループ化 9">
            <a:extLst>
              <a:ext uri="{FF2B5EF4-FFF2-40B4-BE49-F238E27FC236}">
                <a16:creationId xmlns:a16="http://schemas.microsoft.com/office/drawing/2014/main" id="{BF266072-2AED-4C0E-BE81-88EEE4B15971}"/>
              </a:ext>
            </a:extLst>
          </p:cNvPr>
          <p:cNvGrpSpPr/>
          <p:nvPr/>
        </p:nvGrpSpPr>
        <p:grpSpPr>
          <a:xfrm>
            <a:off x="278998" y="1630834"/>
            <a:ext cx="6390001" cy="1491086"/>
            <a:chOff x="278998" y="1697367"/>
            <a:chExt cx="6390001" cy="1491086"/>
          </a:xfrm>
        </p:grpSpPr>
        <p:sp>
          <p:nvSpPr>
            <p:cNvPr id="59" name="角丸四角形 6">
              <a:extLst>
                <a:ext uri="{FF2B5EF4-FFF2-40B4-BE49-F238E27FC236}">
                  <a16:creationId xmlns:a16="http://schemas.microsoft.com/office/drawing/2014/main" id="{E9E1C07F-7635-4FD1-AC8C-FEAB22E7671B}"/>
                </a:ext>
              </a:extLst>
            </p:cNvPr>
            <p:cNvSpPr/>
            <p:nvPr/>
          </p:nvSpPr>
          <p:spPr bwMode="gray">
            <a:xfrm>
              <a:off x="279000" y="1697367"/>
              <a:ext cx="6300000" cy="252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2</a:t>
              </a:r>
              <a:r>
                <a:rPr kumimoji="1" lang="ja-JP" altLang="en-US" sz="1400" b="1" dirty="0">
                  <a:solidFill>
                    <a:schemeClr val="bg1"/>
                  </a:solidFill>
                  <a:latin typeface="メイリオ" panose="020B0604030504040204" pitchFamily="50" charset="-128"/>
                  <a:ea typeface="メイリオ" panose="020B0604030504040204" pitchFamily="50" charset="-128"/>
                </a:rPr>
                <a:t>．これまでのカーシェア利用状況について</a:t>
              </a:r>
            </a:p>
          </p:txBody>
        </p:sp>
        <p:sp>
          <p:nvSpPr>
            <p:cNvPr id="60" name="テキスト ボックス 59">
              <a:extLst>
                <a:ext uri="{FF2B5EF4-FFF2-40B4-BE49-F238E27FC236}">
                  <a16:creationId xmlns:a16="http://schemas.microsoft.com/office/drawing/2014/main" id="{7E0A03F2-5FBC-45BD-A536-CAA956AFC45E}"/>
                </a:ext>
              </a:extLst>
            </p:cNvPr>
            <p:cNvSpPr txBox="1"/>
            <p:nvPr/>
          </p:nvSpPr>
          <p:spPr>
            <a:xfrm>
              <a:off x="279000" y="1956976"/>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現在</a:t>
              </a:r>
              <a:r>
                <a:rPr kumimoji="1" lang="ja-JP" altLang="en-US" sz="1200" dirty="0">
                  <a:latin typeface="メイリオ" panose="020B0604030504040204" pitchFamily="50" charset="-128"/>
                  <a:ea typeface="メイリオ" panose="020B0604030504040204" pitchFamily="50" charset="-128"/>
                </a:rPr>
                <a:t>のカーシェアの利用状況についてお聞かせください（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58" name="テキスト ボックス 57">
              <a:extLst>
                <a:ext uri="{FF2B5EF4-FFF2-40B4-BE49-F238E27FC236}">
                  <a16:creationId xmlns:a16="http://schemas.microsoft.com/office/drawing/2014/main" id="{4684EC05-9E7F-4E5E-AF35-B8F631CBFFAC}"/>
                </a:ext>
              </a:extLst>
            </p:cNvPr>
            <p:cNvSpPr txBox="1"/>
            <p:nvPr/>
          </p:nvSpPr>
          <p:spPr>
            <a:xfrm>
              <a:off x="278998" y="2172139"/>
              <a:ext cx="6390001" cy="1016314"/>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利用している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利用していないが、利用したいと思っている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利用しておらず、今後も利用したいと思わない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カーシェアを知らなかった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カーシェアを利用できない　 ➡アンケート終了です。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利用できない：自動車運転免許を持っていない、利用可能なカーシェアステーションがないなど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p>
          </p:txBody>
        </p:sp>
      </p:grpSp>
      <p:grpSp>
        <p:nvGrpSpPr>
          <p:cNvPr id="9" name="グループ化 8">
            <a:extLst>
              <a:ext uri="{FF2B5EF4-FFF2-40B4-BE49-F238E27FC236}">
                <a16:creationId xmlns:a16="http://schemas.microsoft.com/office/drawing/2014/main" id="{50E91FE0-D5A5-4307-A2F0-6A2061965AFD}"/>
              </a:ext>
            </a:extLst>
          </p:cNvPr>
          <p:cNvGrpSpPr/>
          <p:nvPr/>
        </p:nvGrpSpPr>
        <p:grpSpPr>
          <a:xfrm>
            <a:off x="278998" y="985482"/>
            <a:ext cx="6390001" cy="609625"/>
            <a:chOff x="278998" y="972782"/>
            <a:chExt cx="6390001" cy="609625"/>
          </a:xfrm>
        </p:grpSpPr>
        <p:sp>
          <p:nvSpPr>
            <p:cNvPr id="40" name="角丸四角形 4">
              <a:extLst>
                <a:ext uri="{FF2B5EF4-FFF2-40B4-BE49-F238E27FC236}">
                  <a16:creationId xmlns:a16="http://schemas.microsoft.com/office/drawing/2014/main" id="{4EF62822-5132-44D8-A367-1B2C90722548}"/>
                </a:ext>
              </a:extLst>
            </p:cNvPr>
            <p:cNvSpPr/>
            <p:nvPr/>
          </p:nvSpPr>
          <p:spPr bwMode="gray">
            <a:xfrm>
              <a:off x="279000" y="972782"/>
              <a:ext cx="6300000" cy="252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89" name="テキスト ボックス 88">
              <a:extLst>
                <a:ext uri="{FF2B5EF4-FFF2-40B4-BE49-F238E27FC236}">
                  <a16:creationId xmlns:a16="http://schemas.microsoft.com/office/drawing/2014/main" id="{8B7FD1EE-C54E-44E3-9DDB-1652672958B5}"/>
                </a:ext>
              </a:extLst>
            </p:cNvPr>
            <p:cNvSpPr txBox="1"/>
            <p:nvPr/>
          </p:nvSpPr>
          <p:spPr>
            <a:xfrm>
              <a:off x="278998" y="1236622"/>
              <a:ext cx="6390001" cy="345785"/>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性別　	□ 男性　□ 女性　□ その他</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年齢　	□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p>
            <a:p>
              <a:pPr>
                <a:spcBef>
                  <a:spcPts val="0"/>
                </a:spcBef>
                <a:buSzPct val="100000"/>
              </a:pPr>
              <a:endParaRPr kumimoji="1" lang="ja-JP" altLang="en-US" sz="1050" dirty="0">
                <a:latin typeface="メイリオ" panose="020B0604030504040204" pitchFamily="50" charset="-128"/>
                <a:ea typeface="メイリオ" panose="020B0604030504040204" pitchFamily="50" charset="-128"/>
              </a:endParaRPr>
            </a:p>
          </p:txBody>
        </p:sp>
      </p:grpSp>
      <p:grpSp>
        <p:nvGrpSpPr>
          <p:cNvPr id="11" name="グループ化 10">
            <a:extLst>
              <a:ext uri="{FF2B5EF4-FFF2-40B4-BE49-F238E27FC236}">
                <a16:creationId xmlns:a16="http://schemas.microsoft.com/office/drawing/2014/main" id="{DD4A7581-703E-4305-8F5F-B7FD666B1089}"/>
              </a:ext>
            </a:extLst>
          </p:cNvPr>
          <p:cNvGrpSpPr/>
          <p:nvPr/>
        </p:nvGrpSpPr>
        <p:grpSpPr>
          <a:xfrm>
            <a:off x="279000" y="3157647"/>
            <a:ext cx="6300000" cy="1208891"/>
            <a:chOff x="279000" y="3190552"/>
            <a:chExt cx="6300000" cy="1208891"/>
          </a:xfrm>
        </p:grpSpPr>
        <p:sp>
          <p:nvSpPr>
            <p:cNvPr id="71" name="角丸四角形 6">
              <a:extLst>
                <a:ext uri="{FF2B5EF4-FFF2-40B4-BE49-F238E27FC236}">
                  <a16:creationId xmlns:a16="http://schemas.microsoft.com/office/drawing/2014/main" id="{E738FD1E-0CAA-4628-90CF-ACCC8F987614}"/>
                </a:ext>
              </a:extLst>
            </p:cNvPr>
            <p:cNvSpPr/>
            <p:nvPr/>
          </p:nvSpPr>
          <p:spPr bwMode="gray">
            <a:xfrm>
              <a:off x="279000" y="3190552"/>
              <a:ext cx="6300000" cy="252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3</a:t>
              </a:r>
              <a:r>
                <a:rPr kumimoji="1" lang="ja-JP" altLang="en-US" sz="1400" b="1" dirty="0">
                  <a:solidFill>
                    <a:schemeClr val="bg1"/>
                  </a:solidFill>
                  <a:latin typeface="メイリオ" panose="020B0604030504040204" pitchFamily="50" charset="-128"/>
                  <a:ea typeface="メイリオ" panose="020B0604030504040204" pitchFamily="50" charset="-128"/>
                </a:rPr>
                <a:t>．車の保有台数について</a:t>
              </a:r>
            </a:p>
          </p:txBody>
        </p:sp>
        <p:sp>
          <p:nvSpPr>
            <p:cNvPr id="72" name="テキスト ボックス 71">
              <a:extLst>
                <a:ext uri="{FF2B5EF4-FFF2-40B4-BE49-F238E27FC236}">
                  <a16:creationId xmlns:a16="http://schemas.microsoft.com/office/drawing/2014/main" id="{93EFD4E0-0A64-49C5-AEA8-9AF1161BB0B1}"/>
                </a:ext>
              </a:extLst>
            </p:cNvPr>
            <p:cNvSpPr txBox="1"/>
            <p:nvPr/>
          </p:nvSpPr>
          <p:spPr>
            <a:xfrm>
              <a:off x="279000" y="3462474"/>
              <a:ext cx="3870080" cy="936969"/>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現在</a:t>
              </a:r>
              <a:r>
                <a:rPr kumimoji="1" lang="ja-JP" altLang="en-US" sz="1200" dirty="0">
                  <a:latin typeface="メイリオ" panose="020B0604030504040204" pitchFamily="50" charset="-128"/>
                  <a:ea typeface="メイリオ" panose="020B0604030504040204" pitchFamily="50" charset="-128"/>
                </a:rPr>
                <a:t>の車の保有台数についてお聞かせください。</a:t>
              </a:r>
              <a:br>
                <a:rPr kumimoji="1" lang="en-US" altLang="ja-JP" sz="1200" dirty="0">
                  <a:latin typeface="メイリオ" panose="020B0604030504040204" pitchFamily="50" charset="-128"/>
                  <a:ea typeface="メイリオ" panose="020B0604030504040204" pitchFamily="50" charset="-128"/>
                </a:rPr>
              </a:br>
              <a:r>
                <a:rPr kumimoji="1" lang="ja-JP" altLang="en-US" sz="1200" dirty="0">
                  <a:latin typeface="メイリオ" panose="020B0604030504040204" pitchFamily="50" charset="-128"/>
                  <a:ea typeface="メイリオ" panose="020B0604030504040204" pitchFamily="50" charset="-128"/>
                </a:rPr>
                <a:t>　 また、</a:t>
              </a:r>
              <a:r>
                <a:rPr kumimoji="1" lang="en-US" altLang="ja-JP" sz="1200" dirty="0">
                  <a:latin typeface="メイリオ" panose="020B0604030504040204" pitchFamily="50" charset="-128"/>
                  <a:ea typeface="メイリオ" panose="020B0604030504040204" pitchFamily="50" charset="-128"/>
                </a:rPr>
                <a:t>Q2</a:t>
              </a:r>
              <a:r>
                <a:rPr kumimoji="1" lang="ja-JP" altLang="en-US" sz="1200" dirty="0">
                  <a:latin typeface="メイリオ" panose="020B0604030504040204" pitchFamily="50" charset="-128"/>
                  <a:ea typeface="メイリオ" panose="020B0604030504040204" pitchFamily="50" charset="-128"/>
                </a:rPr>
                <a:t>でカーシェアを「利用している」を</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選択した方は、</a:t>
              </a:r>
              <a:r>
                <a:rPr kumimoji="1" lang="ja-JP" altLang="en-US" sz="1200" b="1" u="sng" dirty="0">
                  <a:latin typeface="メイリオ" panose="020B0604030504040204" pitchFamily="50" charset="-128"/>
                  <a:ea typeface="メイリオ" panose="020B0604030504040204" pitchFamily="50" charset="-128"/>
                </a:rPr>
                <a:t>カーシェア利用前</a:t>
              </a:r>
              <a:r>
                <a:rPr kumimoji="1" lang="ja-JP" altLang="en-US" sz="1200" dirty="0">
                  <a:latin typeface="メイリオ" panose="020B0604030504040204" pitchFamily="50" charset="-128"/>
                  <a:ea typeface="メイリオ" panose="020B0604030504040204" pitchFamily="50" charset="-128"/>
                </a:rPr>
                <a:t>の車の保有台数</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についてもお聞かせください（数字を記入）。</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車を保有していない場合は、「</a:t>
              </a:r>
              <a:r>
                <a:rPr kumimoji="1" lang="en-US" altLang="ja-JP" sz="1050" dirty="0">
                  <a:latin typeface="メイリオ" panose="020B0604030504040204" pitchFamily="50" charset="-128"/>
                  <a:ea typeface="メイリオ" panose="020B0604030504040204" pitchFamily="50" charset="-128"/>
                </a:rPr>
                <a:t>0</a:t>
              </a:r>
              <a:r>
                <a:rPr kumimoji="1" lang="ja-JP" altLang="en-US" sz="1050" dirty="0">
                  <a:latin typeface="メイリオ" panose="020B0604030504040204" pitchFamily="50" charset="-128"/>
                  <a:ea typeface="メイリオ" panose="020B0604030504040204" pitchFamily="50" charset="-128"/>
                </a:rPr>
                <a:t>」と記入してください。</a:t>
              </a:r>
            </a:p>
          </p:txBody>
        </p:sp>
      </p:grpSp>
      <p:graphicFrame>
        <p:nvGraphicFramePr>
          <p:cNvPr id="5" name="表 5">
            <a:extLst>
              <a:ext uri="{FF2B5EF4-FFF2-40B4-BE49-F238E27FC236}">
                <a16:creationId xmlns:a16="http://schemas.microsoft.com/office/drawing/2014/main" id="{AA6FF172-2C8C-4659-AF60-81D4A4B8D692}"/>
              </a:ext>
            </a:extLst>
          </p:cNvPr>
          <p:cNvGraphicFramePr>
            <a:graphicFrameLocks noGrp="1"/>
          </p:cNvGraphicFramePr>
          <p:nvPr>
            <p:extLst>
              <p:ext uri="{D42A27DB-BD31-4B8C-83A1-F6EECF244321}">
                <p14:modId xmlns:p14="http://schemas.microsoft.com/office/powerpoint/2010/main" val="1021692793"/>
              </p:ext>
            </p:extLst>
          </p:nvPr>
        </p:nvGraphicFramePr>
        <p:xfrm>
          <a:off x="4038099" y="3454317"/>
          <a:ext cx="2536874" cy="891540"/>
        </p:xfrm>
        <a:graphic>
          <a:graphicData uri="http://schemas.openxmlformats.org/drawingml/2006/table">
            <a:tbl>
              <a:tblPr firstRow="1" bandRow="1">
                <a:tableStyleId>{5C22544A-7EE6-4342-B048-85BDC9FD1C3A}</a:tableStyleId>
              </a:tblPr>
              <a:tblGrid>
                <a:gridCol w="1268437">
                  <a:extLst>
                    <a:ext uri="{9D8B030D-6E8A-4147-A177-3AD203B41FA5}">
                      <a16:colId xmlns:a16="http://schemas.microsoft.com/office/drawing/2014/main" val="3725948415"/>
                    </a:ext>
                  </a:extLst>
                </a:gridCol>
                <a:gridCol w="1268437">
                  <a:extLst>
                    <a:ext uri="{9D8B030D-6E8A-4147-A177-3AD203B41FA5}">
                      <a16:colId xmlns:a16="http://schemas.microsoft.com/office/drawing/2014/main" val="3798468245"/>
                    </a:ext>
                  </a:extLst>
                </a:gridCol>
              </a:tblGrid>
              <a:tr h="206810">
                <a:tc>
                  <a:txBody>
                    <a:bodyPr/>
                    <a:lstStyle/>
                    <a:p>
                      <a:pPr algn="ctr"/>
                      <a:r>
                        <a:rPr kumimoji="1" lang="ja-JP" altLang="en-US" sz="900" b="0" dirty="0">
                          <a:solidFill>
                            <a:schemeClr val="tx1"/>
                          </a:solidFill>
                          <a:latin typeface="メイリオ" panose="020B0604030504040204" pitchFamily="50" charset="-128"/>
                          <a:ea typeface="メイリオ" panose="020B0604030504040204" pitchFamily="50" charset="-128"/>
                        </a:rPr>
                        <a:t>みなさま</a:t>
                      </a:r>
                      <a:endParaRPr kumimoji="1" lang="ja-JP" altLang="en-US" sz="12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メイリオ" panose="020B0604030504040204" pitchFamily="50" charset="-128"/>
                          <a:ea typeface="メイリオ" panose="020B0604030504040204" pitchFamily="50" charset="-128"/>
                        </a:rPr>
                        <a:t>カーシェアを</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900" b="0" dirty="0">
                          <a:solidFill>
                            <a:schemeClr val="tx1"/>
                          </a:solidFill>
                          <a:latin typeface="メイリオ" panose="020B0604030504040204" pitchFamily="50" charset="-128"/>
                          <a:ea typeface="メイリオ" panose="020B0604030504040204" pitchFamily="50" charset="-128"/>
                        </a:rPr>
                        <a:t>利用している方のみ</a:t>
                      </a: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748231"/>
                  </a:ext>
                </a:extLst>
              </a:tr>
              <a:tr h="206810">
                <a:tc>
                  <a:txBody>
                    <a:bodyPr/>
                    <a:lstStyle/>
                    <a:p>
                      <a:pPr algn="ctr"/>
                      <a:r>
                        <a:rPr kumimoji="1" lang="ja-JP" altLang="en-US" sz="1050" b="1" u="sng" dirty="0">
                          <a:solidFill>
                            <a:schemeClr val="tx1"/>
                          </a:solidFill>
                          <a:latin typeface="メイリオ" panose="020B0604030504040204" pitchFamily="50" charset="-128"/>
                          <a:ea typeface="メイリオ" panose="020B0604030504040204" pitchFamily="50" charset="-128"/>
                        </a:rPr>
                        <a:t>現在</a:t>
                      </a:r>
                      <a:r>
                        <a:rPr kumimoji="1" lang="ja-JP" altLang="en-US" sz="1050" b="0" dirty="0">
                          <a:solidFill>
                            <a:schemeClr val="tx1"/>
                          </a:solidFill>
                          <a:latin typeface="メイリオ" panose="020B0604030504040204" pitchFamily="50" charset="-128"/>
                          <a:ea typeface="メイリオ" panose="020B0604030504040204" pitchFamily="50" charset="-128"/>
                        </a:rPr>
                        <a:t>の保有台数</a:t>
                      </a:r>
                    </a:p>
                  </a:txBody>
                  <a:tcPr>
                    <a:lnL w="12700"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050" b="1" u="sng" dirty="0">
                          <a:solidFill>
                            <a:schemeClr val="tx1"/>
                          </a:solidFill>
                          <a:latin typeface="メイリオ" panose="020B0604030504040204" pitchFamily="50" charset="-128"/>
                          <a:ea typeface="メイリオ" panose="020B0604030504040204" pitchFamily="50" charset="-128"/>
                        </a:rPr>
                        <a:t>利用前</a:t>
                      </a:r>
                      <a:r>
                        <a:rPr kumimoji="1" lang="ja-JP" altLang="en-US" sz="1050" b="0" dirty="0">
                          <a:solidFill>
                            <a:schemeClr val="tx1"/>
                          </a:solidFill>
                          <a:latin typeface="メイリオ" panose="020B0604030504040204" pitchFamily="50" charset="-128"/>
                          <a:ea typeface="メイリオ" panose="020B0604030504040204" pitchFamily="50" charset="-128"/>
                        </a:rPr>
                        <a:t>の保有台数</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5485584"/>
                  </a:ext>
                </a:extLst>
              </a:tr>
              <a:tr h="206810">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　　　　）台</a:t>
                      </a:r>
                    </a:p>
                  </a:txBody>
                  <a:tcPr>
                    <a:lnL w="12700"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67"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rPr>
                        <a:t>（　　　　）台</a:t>
                      </a:r>
                    </a:p>
                  </a:txBody>
                  <a:tcP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6416949"/>
                  </a:ext>
                </a:extLst>
              </a:tr>
            </a:tbl>
          </a:graphicData>
        </a:graphic>
      </p:graphicFrame>
      <p:grpSp>
        <p:nvGrpSpPr>
          <p:cNvPr id="7" name="グループ化 6">
            <a:extLst>
              <a:ext uri="{FF2B5EF4-FFF2-40B4-BE49-F238E27FC236}">
                <a16:creationId xmlns:a16="http://schemas.microsoft.com/office/drawing/2014/main" id="{8F27DFA5-561B-4615-94D6-A6C0E4662601}"/>
              </a:ext>
            </a:extLst>
          </p:cNvPr>
          <p:cNvGrpSpPr/>
          <p:nvPr/>
        </p:nvGrpSpPr>
        <p:grpSpPr>
          <a:xfrm>
            <a:off x="270663" y="4402265"/>
            <a:ext cx="6300001" cy="1312683"/>
            <a:chOff x="278999" y="4774382"/>
            <a:chExt cx="6300001" cy="1312683"/>
          </a:xfrm>
        </p:grpSpPr>
        <p:grpSp>
          <p:nvGrpSpPr>
            <p:cNvPr id="76" name="グループ化 75">
              <a:extLst>
                <a:ext uri="{FF2B5EF4-FFF2-40B4-BE49-F238E27FC236}">
                  <a16:creationId xmlns:a16="http://schemas.microsoft.com/office/drawing/2014/main" id="{93B211B9-3AD7-4A16-8526-4CA3F6E1631D}"/>
                </a:ext>
              </a:extLst>
            </p:cNvPr>
            <p:cNvGrpSpPr/>
            <p:nvPr/>
          </p:nvGrpSpPr>
          <p:grpSpPr>
            <a:xfrm>
              <a:off x="279000" y="4774382"/>
              <a:ext cx="6300000" cy="487783"/>
              <a:chOff x="279000" y="3913408"/>
              <a:chExt cx="6300000" cy="487783"/>
            </a:xfrm>
          </p:grpSpPr>
          <p:sp>
            <p:nvSpPr>
              <p:cNvPr id="80" name="角丸四角形 56">
                <a:extLst>
                  <a:ext uri="{FF2B5EF4-FFF2-40B4-BE49-F238E27FC236}">
                    <a16:creationId xmlns:a16="http://schemas.microsoft.com/office/drawing/2014/main" id="{329EE901-64F8-4B58-B57A-FE305EDA7D87}"/>
                  </a:ext>
                </a:extLst>
              </p:cNvPr>
              <p:cNvSpPr/>
              <p:nvPr/>
            </p:nvSpPr>
            <p:spPr bwMode="gray">
              <a:xfrm>
                <a:off x="279000" y="3913408"/>
                <a:ext cx="6300000" cy="252000"/>
              </a:xfrm>
              <a:prstGeom prst="roundRect">
                <a:avLst/>
              </a:prstGeom>
              <a:solidFill>
                <a:srgbClr val="1FB6F0"/>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4</a:t>
                </a:r>
                <a:r>
                  <a:rPr kumimoji="1" lang="ja-JP" altLang="en-US" sz="1400" b="1" dirty="0">
                    <a:solidFill>
                      <a:schemeClr val="bg1"/>
                    </a:solidFill>
                    <a:latin typeface="メイリオ" panose="020B0604030504040204" pitchFamily="50" charset="-128"/>
                    <a:ea typeface="メイリオ" panose="020B0604030504040204" pitchFamily="50" charset="-128"/>
                  </a:rPr>
                  <a:t>．今後のカーシェア利用意向について</a:t>
                </a:r>
              </a:p>
            </p:txBody>
          </p:sp>
          <p:sp>
            <p:nvSpPr>
              <p:cNvPr id="81" name="テキスト ボックス 80">
                <a:extLst>
                  <a:ext uri="{FF2B5EF4-FFF2-40B4-BE49-F238E27FC236}">
                    <a16:creationId xmlns:a16="http://schemas.microsoft.com/office/drawing/2014/main" id="{746E3FED-22B1-4110-ADE2-85319D2CDD31}"/>
                  </a:ext>
                </a:extLst>
              </p:cNvPr>
              <p:cNvSpPr txBox="1"/>
              <p:nvPr/>
            </p:nvSpPr>
            <p:spPr>
              <a:xfrm>
                <a:off x="279000" y="4174600"/>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、カーシェアを利用したいと思いましたか（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82" name="テキスト ボックス 81">
              <a:extLst>
                <a:ext uri="{FF2B5EF4-FFF2-40B4-BE49-F238E27FC236}">
                  <a16:creationId xmlns:a16="http://schemas.microsoft.com/office/drawing/2014/main" id="{A3B38D9B-C7DB-46EF-A2C8-78D685DC5FFD}"/>
                </a:ext>
              </a:extLst>
            </p:cNvPr>
            <p:cNvSpPr txBox="1"/>
            <p:nvPr/>
          </p:nvSpPr>
          <p:spPr>
            <a:xfrm>
              <a:off x="278999" y="5259065"/>
              <a:ext cx="6300000" cy="82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現在も利用しており、今後も利用したい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これまでも利用したいと思っており、今後は実際に利用したい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今後は利用したいと思うようになった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今後も利用したいとは思わない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grpSp>
      <p:grpSp>
        <p:nvGrpSpPr>
          <p:cNvPr id="83" name="グループ化 82">
            <a:extLst>
              <a:ext uri="{FF2B5EF4-FFF2-40B4-BE49-F238E27FC236}">
                <a16:creationId xmlns:a16="http://schemas.microsoft.com/office/drawing/2014/main" id="{C854BEBE-340C-4814-96AE-2DF6327493C4}"/>
              </a:ext>
            </a:extLst>
          </p:cNvPr>
          <p:cNvGrpSpPr/>
          <p:nvPr/>
        </p:nvGrpSpPr>
        <p:grpSpPr>
          <a:xfrm>
            <a:off x="277941" y="8883574"/>
            <a:ext cx="6301059" cy="951182"/>
            <a:chOff x="277941" y="8883574"/>
            <a:chExt cx="6301059" cy="951182"/>
          </a:xfrm>
        </p:grpSpPr>
        <p:grpSp>
          <p:nvGrpSpPr>
            <p:cNvPr id="84" name="グループ化 83">
              <a:extLst>
                <a:ext uri="{FF2B5EF4-FFF2-40B4-BE49-F238E27FC236}">
                  <a16:creationId xmlns:a16="http://schemas.microsoft.com/office/drawing/2014/main" id="{AB330199-E259-40A6-BEA4-15907127748C}"/>
                </a:ext>
              </a:extLst>
            </p:cNvPr>
            <p:cNvGrpSpPr/>
            <p:nvPr/>
          </p:nvGrpSpPr>
          <p:grpSpPr>
            <a:xfrm>
              <a:off x="277941" y="8883574"/>
              <a:ext cx="6301059" cy="904497"/>
              <a:chOff x="277941" y="8883574"/>
              <a:chExt cx="6301059" cy="904497"/>
            </a:xfrm>
          </p:grpSpPr>
          <p:sp>
            <p:nvSpPr>
              <p:cNvPr id="86" name="正方形/長方形 85">
                <a:extLst>
                  <a:ext uri="{FF2B5EF4-FFF2-40B4-BE49-F238E27FC236}">
                    <a16:creationId xmlns:a16="http://schemas.microsoft.com/office/drawing/2014/main" id="{43BC36E5-4A83-4678-A622-B5FFB60527A0}"/>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80050D07-8163-4A01-87E9-355B6FFD650C}"/>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85" name="テキスト ボックス 84">
              <a:extLst>
                <a:ext uri="{FF2B5EF4-FFF2-40B4-BE49-F238E27FC236}">
                  <a16:creationId xmlns:a16="http://schemas.microsoft.com/office/drawing/2014/main" id="{5171D30F-D34F-4198-B4A1-47C9C2C176FE}"/>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19093988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オブジェクト 7" hidden="1"/>
          <p:cNvGraphicFramePr>
            <a:graphicFrameLocks noChangeAspect="1"/>
          </p:cNvGraphicFramePr>
          <p:nvPr>
            <p:custDataLst>
              <p:tags r:id="rId2"/>
            </p:custDataLst>
            <p:extLst>
              <p:ext uri="{D42A27DB-BD31-4B8C-83A1-F6EECF244321}">
                <p14:modId xmlns:p14="http://schemas.microsoft.com/office/powerpoint/2010/main" val="23304245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042" name="think-cell スライド" r:id="rId4" imgW="563" imgH="564" progId="TCLayout.ActiveDocument.1">
                  <p:embed/>
                </p:oleObj>
              </mc:Choice>
              <mc:Fallback>
                <p:oleObj name="think-cell スライド" r:id="rId4" imgW="563" imgH="564" progId="TCLayout.ActiveDocument.1">
                  <p:embed/>
                  <p:pic>
                    <p:nvPicPr>
                      <p:cNvPr id="8" name="オブジェクト 7" hidden="1"/>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13" name="グループ化 12">
            <a:extLst>
              <a:ext uri="{FF2B5EF4-FFF2-40B4-BE49-F238E27FC236}">
                <a16:creationId xmlns:a16="http://schemas.microsoft.com/office/drawing/2014/main" id="{BFFD7A65-3F11-4039-AB0B-0ED62F9B0B78}"/>
              </a:ext>
            </a:extLst>
          </p:cNvPr>
          <p:cNvGrpSpPr/>
          <p:nvPr/>
        </p:nvGrpSpPr>
        <p:grpSpPr>
          <a:xfrm>
            <a:off x="278999" y="7766180"/>
            <a:ext cx="6300001" cy="1092624"/>
            <a:chOff x="278999" y="8231691"/>
            <a:chExt cx="6300001" cy="1092624"/>
          </a:xfrm>
        </p:grpSpPr>
        <p:sp>
          <p:nvSpPr>
            <p:cNvPr id="10" name="角丸四角形 9"/>
            <p:cNvSpPr/>
            <p:nvPr/>
          </p:nvSpPr>
          <p:spPr bwMode="gray">
            <a:xfrm>
              <a:off x="279000" y="8231691"/>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5</a:t>
              </a:r>
              <a:r>
                <a:rPr kumimoji="1" lang="ja-JP" altLang="en-US" sz="14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0" name="テキスト ボックス 59"/>
            <p:cNvSpPr txBox="1"/>
            <p:nvPr/>
          </p:nvSpPr>
          <p:spPr>
            <a:xfrm>
              <a:off x="278999" y="8478425"/>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a:t>
              </a:r>
            </a:p>
          </p:txBody>
        </p:sp>
        <p:grpSp>
          <p:nvGrpSpPr>
            <p:cNvPr id="77" name="グループ化 76"/>
            <p:cNvGrpSpPr/>
            <p:nvPr/>
          </p:nvGrpSpPr>
          <p:grpSpPr>
            <a:xfrm>
              <a:off x="278999" y="8707115"/>
              <a:ext cx="6300001" cy="617200"/>
              <a:chOff x="278999" y="7885586"/>
              <a:chExt cx="6300001" cy="617200"/>
            </a:xfrm>
          </p:grpSpPr>
          <p:sp>
            <p:nvSpPr>
              <p:cNvPr id="62" name="テキスト ボックス 61"/>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63" name="テキスト ボックス 62"/>
              <p:cNvSpPr txBox="1"/>
              <p:nvPr/>
            </p:nvSpPr>
            <p:spPr>
              <a:xfrm>
                <a:off x="279000" y="8162835"/>
                <a:ext cx="6300000" cy="33995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69" name="直線コネクタ 68"/>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4" name="グループ化 3">
            <a:extLst>
              <a:ext uri="{FF2B5EF4-FFF2-40B4-BE49-F238E27FC236}">
                <a16:creationId xmlns:a16="http://schemas.microsoft.com/office/drawing/2014/main" id="{AD7E13FC-931C-4C0D-BC22-31B539F4BE27}"/>
              </a:ext>
            </a:extLst>
          </p:cNvPr>
          <p:cNvGrpSpPr/>
          <p:nvPr/>
        </p:nvGrpSpPr>
        <p:grpSpPr>
          <a:xfrm>
            <a:off x="279000" y="6014451"/>
            <a:ext cx="6319301" cy="1726959"/>
            <a:chOff x="279000" y="6197294"/>
            <a:chExt cx="6319301" cy="1726959"/>
          </a:xfrm>
        </p:grpSpPr>
        <p:sp>
          <p:nvSpPr>
            <p:cNvPr id="72" name="テキスト ボックス 71"/>
            <p:cNvSpPr txBox="1"/>
            <p:nvPr/>
          </p:nvSpPr>
          <p:spPr>
            <a:xfrm>
              <a:off x="279000" y="6900414"/>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なぜ、再エネ電力メニューを契約しましたか／興味を持ちましたか（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grpSp>
          <p:nvGrpSpPr>
            <p:cNvPr id="3" name="グループ化 2">
              <a:extLst>
                <a:ext uri="{FF2B5EF4-FFF2-40B4-BE49-F238E27FC236}">
                  <a16:creationId xmlns:a16="http://schemas.microsoft.com/office/drawing/2014/main" id="{07DB0415-86A6-414C-9D77-244EE08C888B}"/>
                </a:ext>
              </a:extLst>
            </p:cNvPr>
            <p:cNvGrpSpPr/>
            <p:nvPr/>
          </p:nvGrpSpPr>
          <p:grpSpPr>
            <a:xfrm>
              <a:off x="279000" y="6197294"/>
              <a:ext cx="6319301" cy="1726959"/>
              <a:chOff x="279000" y="6197294"/>
              <a:chExt cx="6319301" cy="1726959"/>
            </a:xfrm>
          </p:grpSpPr>
          <p:sp>
            <p:nvSpPr>
              <p:cNvPr id="71" name="テキスト ボックス 70"/>
              <p:cNvSpPr txBox="1"/>
              <p:nvPr/>
            </p:nvSpPr>
            <p:spPr>
              <a:xfrm>
                <a:off x="287338" y="7106605"/>
                <a:ext cx="6300000" cy="817648"/>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の削減に貢献するため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電力会社や電力メニューを選べることを知ったため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イメージがいいため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p>
            </p:txBody>
          </p:sp>
          <p:sp>
            <p:nvSpPr>
              <p:cNvPr id="9" name="角丸四角形 8"/>
              <p:cNvSpPr/>
              <p:nvPr/>
            </p:nvSpPr>
            <p:spPr bwMode="gray">
              <a:xfrm>
                <a:off x="279000" y="6197294"/>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4</a:t>
                </a:r>
                <a:r>
                  <a:rPr kumimoji="1" lang="ja-JP" altLang="en-US" sz="1400" b="1" dirty="0">
                    <a:solidFill>
                      <a:schemeClr val="bg1"/>
                    </a:solidFill>
                    <a:latin typeface="メイリオ" panose="020B0604030504040204" pitchFamily="50" charset="-128"/>
                    <a:ea typeface="メイリオ" panose="020B0604030504040204" pitchFamily="50" charset="-128"/>
                  </a:rPr>
                  <a:t>．契約意向の理由について</a:t>
                </a:r>
              </a:p>
            </p:txBody>
          </p:sp>
          <p:sp>
            <p:nvSpPr>
              <p:cNvPr id="49" name="テキスト ボックス 48"/>
              <p:cNvSpPr txBox="1"/>
              <p:nvPr/>
            </p:nvSpPr>
            <p:spPr>
              <a:xfrm>
                <a:off x="298301" y="6470109"/>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Q2</a:t>
                </a:r>
                <a:r>
                  <a:rPr kumimoji="1" lang="ja-JP" altLang="en-US" sz="860" dirty="0">
                    <a:latin typeface="メイリオ" panose="020B0604030504040204" pitchFamily="50" charset="-128"/>
                    <a:ea typeface="メイリオ" panose="020B0604030504040204" pitchFamily="50" charset="-128"/>
                  </a:rPr>
                  <a:t>で「すでに再エネ電力メニューを契約している」または、</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Q3</a:t>
                </a:r>
                <a:r>
                  <a:rPr kumimoji="1" lang="ja-JP" altLang="en-US" sz="860" dirty="0">
                    <a:latin typeface="メイリオ" panose="020B0604030504040204" pitchFamily="50" charset="-128"/>
                    <a:ea typeface="メイリオ" panose="020B0604030504040204" pitchFamily="50" charset="-128"/>
                  </a:rPr>
                  <a:t>で「再エネ電力メニューを契約したい」「再エネ電力メニューに興味があり、契約を検討したい」「再エネ電力メニューに興味はあるが、契約対象には入らない」のいずれかを選択された方にお尋ねします。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grpSp>
      </p:grpSp>
      <p:sp>
        <p:nvSpPr>
          <p:cNvPr id="43" name="テキスト ボックス 42">
            <a:extLst>
              <a:ext uri="{FF2B5EF4-FFF2-40B4-BE49-F238E27FC236}">
                <a16:creationId xmlns:a16="http://schemas.microsoft.com/office/drawing/2014/main" id="{6DC317C6-B602-4CAB-8AE1-ACC6C4B0A890}"/>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2" name="グループ化 1">
            <a:extLst>
              <a:ext uri="{FF2B5EF4-FFF2-40B4-BE49-F238E27FC236}">
                <a16:creationId xmlns:a16="http://schemas.microsoft.com/office/drawing/2014/main" id="{8C5789A0-862F-4C1F-8D3D-15C3A34D8F99}"/>
              </a:ext>
            </a:extLst>
          </p:cNvPr>
          <p:cNvGrpSpPr/>
          <p:nvPr/>
        </p:nvGrpSpPr>
        <p:grpSpPr>
          <a:xfrm>
            <a:off x="501758" y="341547"/>
            <a:ext cx="5854484" cy="1157118"/>
            <a:chOff x="711000" y="341547"/>
            <a:chExt cx="5854484" cy="1157118"/>
          </a:xfrm>
        </p:grpSpPr>
        <p:sp>
          <p:nvSpPr>
            <p:cNvPr id="12" name="正方形/長方形 11"/>
            <p:cNvSpPr/>
            <p:nvPr/>
          </p:nvSpPr>
          <p:spPr bwMode="gray">
            <a:xfrm>
              <a:off x="1885483" y="563673"/>
              <a:ext cx="46800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F7AC1D"/>
                  </a:solidFill>
                  <a:latin typeface="メイリオ" panose="020B0604030504040204" pitchFamily="50" charset="-128"/>
                  <a:ea typeface="メイリオ" panose="020B0604030504040204" pitchFamily="50" charset="-128"/>
                </a:rPr>
                <a:t>再生可能エネルギー由来電力メニュー</a:t>
              </a:r>
              <a:endParaRPr kumimoji="1" lang="en-US" altLang="ja-JP" sz="2000" b="1" dirty="0">
                <a:solidFill>
                  <a:srgbClr val="F7AC1D"/>
                </a:solidFill>
                <a:latin typeface="メイリオ" panose="020B0604030504040204" pitchFamily="50" charset="-128"/>
                <a:ea typeface="メイリオ" panose="020B0604030504040204" pitchFamily="50" charset="-128"/>
              </a:endParaRPr>
            </a:p>
            <a:p>
              <a:pPr algn="ctr">
                <a:buFont typeface="Wingdings 2" pitchFamily="18" charset="2"/>
                <a:buNone/>
              </a:pPr>
              <a:r>
                <a:rPr kumimoji="1" lang="ja-JP" altLang="en-US" sz="2000" b="1" dirty="0">
                  <a:solidFill>
                    <a:srgbClr val="F7AC1D"/>
                  </a:solidFill>
                  <a:latin typeface="メイリオ" panose="020B0604030504040204" pitchFamily="50" charset="-128"/>
                  <a:ea typeface="メイリオ" panose="020B0604030504040204" pitchFamily="50" charset="-128"/>
                </a:rPr>
                <a:t>（以下、再エネ電力メニュー）</a:t>
              </a:r>
              <a:endParaRPr kumimoji="1" lang="en-US" altLang="ja-JP" sz="2000" b="1" dirty="0">
                <a:solidFill>
                  <a:srgbClr val="F7AC1D"/>
                </a:solidFill>
                <a:latin typeface="メイリオ" panose="020B0604030504040204" pitchFamily="50" charset="-128"/>
                <a:ea typeface="メイリオ" panose="020B0604030504040204" pitchFamily="50" charset="-128"/>
              </a:endParaRPr>
            </a:p>
            <a:p>
              <a:pPr algn="ctr">
                <a:buFont typeface="Wingdings 2" pitchFamily="18" charset="2"/>
                <a:buNone/>
              </a:pPr>
              <a:r>
                <a:rPr kumimoji="1" lang="ja-JP" altLang="en-US" sz="2000" b="1" dirty="0">
                  <a:solidFill>
                    <a:srgbClr val="F7AC1D"/>
                  </a:solidFill>
                  <a:latin typeface="メイリオ" panose="020B0604030504040204" pitchFamily="50" charset="-128"/>
                  <a:ea typeface="メイリオ" panose="020B0604030504040204" pitchFamily="50" charset="-128"/>
                </a:rPr>
                <a:t>利用意向実態アンケート</a:t>
              </a:r>
            </a:p>
          </p:txBody>
        </p:sp>
        <p:sp>
          <p:nvSpPr>
            <p:cNvPr id="14" name="テキスト ボックス 13"/>
            <p:cNvSpPr txBox="1"/>
            <p:nvPr/>
          </p:nvSpPr>
          <p:spPr>
            <a:xfrm>
              <a:off x="1885484" y="1253183"/>
              <a:ext cx="4680000" cy="245482"/>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再エネ電力メニューの利用意向を調査しています。わかる範囲でお答えください。</a:t>
              </a:r>
            </a:p>
          </p:txBody>
        </p:sp>
        <p:sp>
          <p:nvSpPr>
            <p:cNvPr id="53" name="フリーフォーム 83">
              <a:extLst>
                <a:ext uri="{FF2B5EF4-FFF2-40B4-BE49-F238E27FC236}">
                  <a16:creationId xmlns:a16="http://schemas.microsoft.com/office/drawing/2014/main" id="{7AD81B36-5BB9-4BBB-BE7F-8465A0D91B54}"/>
                </a:ext>
              </a:extLst>
            </p:cNvPr>
            <p:cNvSpPr>
              <a:spLocks noChangeAspect="1"/>
            </p:cNvSpPr>
            <p:nvPr/>
          </p:nvSpPr>
          <p:spPr bwMode="gray">
            <a:xfrm>
              <a:off x="711000" y="341547"/>
              <a:ext cx="1080000" cy="1080000"/>
            </a:xfrm>
            <a:custGeom>
              <a:avLst/>
              <a:gdLst>
                <a:gd name="connsiteX0" fmla="*/ 2686475 w 4428000"/>
                <a:gd name="connsiteY0" fmla="*/ 3262422 h 4428000"/>
                <a:gd name="connsiteX1" fmla="*/ 2862036 w 4428000"/>
                <a:gd name="connsiteY1" fmla="*/ 3262422 h 4428000"/>
                <a:gd name="connsiteX2" fmla="*/ 2766333 w 4428000"/>
                <a:gd name="connsiteY2" fmla="*/ 3396746 h 4428000"/>
                <a:gd name="connsiteX3" fmla="*/ 2590773 w 4428000"/>
                <a:gd name="connsiteY3" fmla="*/ 3396747 h 4428000"/>
                <a:gd name="connsiteX4" fmla="*/ 2289901 w 4428000"/>
                <a:gd name="connsiteY4" fmla="*/ 3262421 h 4428000"/>
                <a:gd name="connsiteX5" fmla="*/ 2465462 w 4428000"/>
                <a:gd name="connsiteY5" fmla="*/ 3262422 h 4428000"/>
                <a:gd name="connsiteX6" fmla="*/ 2369760 w 4428000"/>
                <a:gd name="connsiteY6" fmla="*/ 3396747 h 4428000"/>
                <a:gd name="connsiteX7" fmla="*/ 2194198 w 4428000"/>
                <a:gd name="connsiteY7" fmla="*/ 3396746 h 4428000"/>
                <a:gd name="connsiteX8" fmla="*/ 2068888 w 4428000"/>
                <a:gd name="connsiteY8" fmla="*/ 3262421 h 4428000"/>
                <a:gd name="connsiteX9" fmla="*/ 1973185 w 4428000"/>
                <a:gd name="connsiteY9" fmla="*/ 3396746 h 4428000"/>
                <a:gd name="connsiteX10" fmla="*/ 1797623 w 4428000"/>
                <a:gd name="connsiteY10" fmla="*/ 3396747 h 4428000"/>
                <a:gd name="connsiteX11" fmla="*/ 1893326 w 4428000"/>
                <a:gd name="connsiteY11" fmla="*/ 3262422 h 4428000"/>
                <a:gd name="connsiteX12" fmla="*/ 2117274 w 4428000"/>
                <a:gd name="connsiteY12" fmla="*/ 2948096 h 4428000"/>
                <a:gd name="connsiteX13" fmla="*/ 2292836 w 4428000"/>
                <a:gd name="connsiteY13" fmla="*/ 2948096 h 4428000"/>
                <a:gd name="connsiteX14" fmla="*/ 2197133 w 4428000"/>
                <a:gd name="connsiteY14" fmla="*/ 3082421 h 4428000"/>
                <a:gd name="connsiteX15" fmla="*/ 2021571 w 4428000"/>
                <a:gd name="connsiteY15" fmla="*/ 3082422 h 4428000"/>
                <a:gd name="connsiteX16" fmla="*/ 2910424 w 4428000"/>
                <a:gd name="connsiteY16" fmla="*/ 2948095 h 4428000"/>
                <a:gd name="connsiteX17" fmla="*/ 3085985 w 4428000"/>
                <a:gd name="connsiteY17" fmla="*/ 2948095 h 4428000"/>
                <a:gd name="connsiteX18" fmla="*/ 2990281 w 4428000"/>
                <a:gd name="connsiteY18" fmla="*/ 3082422 h 4428000"/>
                <a:gd name="connsiteX19" fmla="*/ 2814721 w 4428000"/>
                <a:gd name="connsiteY19" fmla="*/ 3082421 h 4428000"/>
                <a:gd name="connsiteX20" fmla="*/ 2689411 w 4428000"/>
                <a:gd name="connsiteY20" fmla="*/ 2948095 h 4428000"/>
                <a:gd name="connsiteX21" fmla="*/ 2593707 w 4428000"/>
                <a:gd name="connsiteY21" fmla="*/ 3082422 h 4428000"/>
                <a:gd name="connsiteX22" fmla="*/ 2418146 w 4428000"/>
                <a:gd name="connsiteY22" fmla="*/ 3082421 h 4428000"/>
                <a:gd name="connsiteX23" fmla="*/ 2513849 w 4428000"/>
                <a:gd name="connsiteY23" fmla="*/ 2948096 h 4428000"/>
                <a:gd name="connsiteX24" fmla="*/ 3309934 w 4428000"/>
                <a:gd name="connsiteY24" fmla="*/ 2633769 h 4428000"/>
                <a:gd name="connsiteX25" fmla="*/ 3214230 w 4428000"/>
                <a:gd name="connsiteY25" fmla="*/ 2768095 h 4428000"/>
                <a:gd name="connsiteX26" fmla="*/ 3038670 w 4428000"/>
                <a:gd name="connsiteY26" fmla="*/ 2768095 h 4428000"/>
                <a:gd name="connsiteX27" fmla="*/ 3134373 w 4428000"/>
                <a:gd name="connsiteY27" fmla="*/ 2633770 h 4428000"/>
                <a:gd name="connsiteX28" fmla="*/ 2913360 w 4428000"/>
                <a:gd name="connsiteY28" fmla="*/ 2633769 h 4428000"/>
                <a:gd name="connsiteX29" fmla="*/ 2817656 w 4428000"/>
                <a:gd name="connsiteY29" fmla="*/ 2768095 h 4428000"/>
                <a:gd name="connsiteX30" fmla="*/ 2642094 w 4428000"/>
                <a:gd name="connsiteY30" fmla="*/ 2768096 h 4428000"/>
                <a:gd name="connsiteX31" fmla="*/ 2737798 w 4428000"/>
                <a:gd name="connsiteY31" fmla="*/ 2633770 h 4428000"/>
                <a:gd name="connsiteX32" fmla="*/ 2341223 w 4428000"/>
                <a:gd name="connsiteY32" fmla="*/ 2633769 h 4428000"/>
                <a:gd name="connsiteX33" fmla="*/ 2516785 w 4428000"/>
                <a:gd name="connsiteY33" fmla="*/ 2633770 h 4428000"/>
                <a:gd name="connsiteX34" fmla="*/ 2421081 w 4428000"/>
                <a:gd name="connsiteY34" fmla="*/ 2768096 h 4428000"/>
                <a:gd name="connsiteX35" fmla="*/ 2245520 w 4428000"/>
                <a:gd name="connsiteY35" fmla="*/ 2768095 h 4428000"/>
                <a:gd name="connsiteX36" fmla="*/ 3467594 w 4428000"/>
                <a:gd name="connsiteY36" fmla="*/ 2453769 h 4428000"/>
                <a:gd name="connsiteX37" fmla="*/ 2307619 w 4428000"/>
                <a:gd name="connsiteY37" fmla="*/ 2453770 h 4428000"/>
                <a:gd name="connsiteX38" fmla="*/ 2302927 w 4428000"/>
                <a:gd name="connsiteY38" fmla="*/ 2454717 h 4428000"/>
                <a:gd name="connsiteX39" fmla="*/ 2280559 w 4428000"/>
                <a:gd name="connsiteY39" fmla="*/ 2454138 h 4428000"/>
                <a:gd name="connsiteX40" fmla="*/ 2222162 w 4428000"/>
                <a:gd name="connsiteY40" fmla="*/ 2490673 h 4428000"/>
                <a:gd name="connsiteX41" fmla="*/ 1549075 w 4428000"/>
                <a:gd name="connsiteY41" fmla="*/ 3435393 h 4428000"/>
                <a:gd name="connsiteX42" fmla="*/ 1570150 w 4428000"/>
                <a:gd name="connsiteY42" fmla="*/ 3560916 h 4428000"/>
                <a:gd name="connsiteX43" fmla="*/ 1602785 w 4428000"/>
                <a:gd name="connsiteY43" fmla="*/ 3575483 h 4428000"/>
                <a:gd name="connsiteX44" fmla="*/ 1628357 w 4428000"/>
                <a:gd name="connsiteY44" fmla="*/ 3576144 h 4428000"/>
                <a:gd name="connsiteX45" fmla="*/ 1631343 w 4428000"/>
                <a:gd name="connsiteY45" fmla="*/ 3576746 h 4428000"/>
                <a:gd name="connsiteX46" fmla="*/ 2791318 w 4428000"/>
                <a:gd name="connsiteY46" fmla="*/ 3576746 h 4428000"/>
                <a:gd name="connsiteX47" fmla="*/ 2797002 w 4428000"/>
                <a:gd name="connsiteY47" fmla="*/ 3575598 h 4428000"/>
                <a:gd name="connsiteX48" fmla="*/ 2827000 w 4428000"/>
                <a:gd name="connsiteY48" fmla="*/ 3576374 h 4428000"/>
                <a:gd name="connsiteX49" fmla="*/ 2885396 w 4428000"/>
                <a:gd name="connsiteY49" fmla="*/ 3539840 h 4428000"/>
                <a:gd name="connsiteX50" fmla="*/ 3558484 w 4428000"/>
                <a:gd name="connsiteY50" fmla="*/ 2595120 h 4428000"/>
                <a:gd name="connsiteX51" fmla="*/ 3537408 w 4428000"/>
                <a:gd name="connsiteY51" fmla="*/ 2469597 h 4428000"/>
                <a:gd name="connsiteX52" fmla="*/ 3470283 w 4428000"/>
                <a:gd name="connsiteY52" fmla="*/ 2454139 h 4428000"/>
                <a:gd name="connsiteX53" fmla="*/ 3469981 w 4428000"/>
                <a:gd name="connsiteY53" fmla="*/ 2454252 h 4428000"/>
                <a:gd name="connsiteX54" fmla="*/ 1676797 w 4428000"/>
                <a:gd name="connsiteY54" fmla="*/ 2175230 h 4428000"/>
                <a:gd name="connsiteX55" fmla="*/ 1586797 w 4428000"/>
                <a:gd name="connsiteY55" fmla="*/ 2265230 h 4428000"/>
                <a:gd name="connsiteX56" fmla="*/ 1586796 w 4428000"/>
                <a:gd name="connsiteY56" fmla="*/ 2409230 h 4428000"/>
                <a:gd name="connsiteX57" fmla="*/ 1676797 w 4428000"/>
                <a:gd name="connsiteY57" fmla="*/ 2499231 h 4428000"/>
                <a:gd name="connsiteX58" fmla="*/ 1766796 w 4428000"/>
                <a:gd name="connsiteY58" fmla="*/ 2409231 h 4428000"/>
                <a:gd name="connsiteX59" fmla="*/ 1766796 w 4428000"/>
                <a:gd name="connsiteY59" fmla="*/ 2265230 h 4428000"/>
                <a:gd name="connsiteX60" fmla="*/ 1676797 w 4428000"/>
                <a:gd name="connsiteY60" fmla="*/ 2175230 h 4428000"/>
                <a:gd name="connsiteX61" fmla="*/ 2093981 w 4428000"/>
                <a:gd name="connsiteY61" fmla="*/ 2002426 h 4428000"/>
                <a:gd name="connsiteX62" fmla="*/ 2030342 w 4428000"/>
                <a:gd name="connsiteY62" fmla="*/ 2028787 h 4428000"/>
                <a:gd name="connsiteX63" fmla="*/ 2030342 w 4428000"/>
                <a:gd name="connsiteY63" fmla="*/ 2156066 h 4428000"/>
                <a:gd name="connsiteX64" fmla="*/ 2132165 w 4428000"/>
                <a:gd name="connsiteY64" fmla="*/ 2257889 h 4428000"/>
                <a:gd name="connsiteX65" fmla="*/ 2259444 w 4428000"/>
                <a:gd name="connsiteY65" fmla="*/ 2257889 h 4428000"/>
                <a:gd name="connsiteX66" fmla="*/ 2259444 w 4428000"/>
                <a:gd name="connsiteY66" fmla="*/ 2130610 h 4428000"/>
                <a:gd name="connsiteX67" fmla="*/ 2157621 w 4428000"/>
                <a:gd name="connsiteY67" fmla="*/ 2028787 h 4428000"/>
                <a:gd name="connsiteX68" fmla="*/ 2093981 w 4428000"/>
                <a:gd name="connsiteY68" fmla="*/ 2002426 h 4428000"/>
                <a:gd name="connsiteX69" fmla="*/ 1259612 w 4428000"/>
                <a:gd name="connsiteY69" fmla="*/ 2002426 h 4428000"/>
                <a:gd name="connsiteX70" fmla="*/ 1195972 w 4428000"/>
                <a:gd name="connsiteY70" fmla="*/ 2028787 h 4428000"/>
                <a:gd name="connsiteX71" fmla="*/ 1094149 w 4428000"/>
                <a:gd name="connsiteY71" fmla="*/ 2130610 h 4428000"/>
                <a:gd name="connsiteX72" fmla="*/ 1094149 w 4428000"/>
                <a:gd name="connsiteY72" fmla="*/ 2257889 h 4428000"/>
                <a:gd name="connsiteX73" fmla="*/ 1221428 w 4428000"/>
                <a:gd name="connsiteY73" fmla="*/ 2257889 h 4428000"/>
                <a:gd name="connsiteX74" fmla="*/ 1323252 w 4428000"/>
                <a:gd name="connsiteY74" fmla="*/ 2156066 h 4428000"/>
                <a:gd name="connsiteX75" fmla="*/ 1323252 w 4428000"/>
                <a:gd name="connsiteY75" fmla="*/ 2028787 h 4428000"/>
                <a:gd name="connsiteX76" fmla="*/ 1259612 w 4428000"/>
                <a:gd name="connsiteY76" fmla="*/ 2002426 h 4428000"/>
                <a:gd name="connsiteX77" fmla="*/ 2266785 w 4428000"/>
                <a:gd name="connsiteY77" fmla="*/ 1585243 h 4428000"/>
                <a:gd name="connsiteX78" fmla="*/ 2176785 w 4428000"/>
                <a:gd name="connsiteY78" fmla="*/ 1675243 h 4428000"/>
                <a:gd name="connsiteX79" fmla="*/ 2266785 w 4428000"/>
                <a:gd name="connsiteY79" fmla="*/ 1765243 h 4428000"/>
                <a:gd name="connsiteX80" fmla="*/ 2410784 w 4428000"/>
                <a:gd name="connsiteY80" fmla="*/ 1765243 h 4428000"/>
                <a:gd name="connsiteX81" fmla="*/ 2500785 w 4428000"/>
                <a:gd name="connsiteY81" fmla="*/ 1675243 h 4428000"/>
                <a:gd name="connsiteX82" fmla="*/ 2410785 w 4428000"/>
                <a:gd name="connsiteY82" fmla="*/ 1585243 h 4428000"/>
                <a:gd name="connsiteX83" fmla="*/ 942809 w 4428000"/>
                <a:gd name="connsiteY83" fmla="*/ 1585243 h 4428000"/>
                <a:gd name="connsiteX84" fmla="*/ 852809 w 4428000"/>
                <a:gd name="connsiteY84" fmla="*/ 1675243 h 4428000"/>
                <a:gd name="connsiteX85" fmla="*/ 942809 w 4428000"/>
                <a:gd name="connsiteY85" fmla="*/ 1765243 h 4428000"/>
                <a:gd name="connsiteX86" fmla="*/ 1086810 w 4428000"/>
                <a:gd name="connsiteY86" fmla="*/ 1765243 h 4428000"/>
                <a:gd name="connsiteX87" fmla="*/ 1176810 w 4428000"/>
                <a:gd name="connsiteY87" fmla="*/ 1675243 h 4428000"/>
                <a:gd name="connsiteX88" fmla="*/ 1086809 w 4428000"/>
                <a:gd name="connsiteY88" fmla="*/ 1585243 h 4428000"/>
                <a:gd name="connsiteX89" fmla="*/ 1676796 w 4428000"/>
                <a:gd name="connsiteY89" fmla="*/ 1405242 h 4428000"/>
                <a:gd name="connsiteX90" fmla="*/ 1946796 w 4428000"/>
                <a:gd name="connsiteY90" fmla="*/ 1675242 h 4428000"/>
                <a:gd name="connsiteX91" fmla="*/ 1676796 w 4428000"/>
                <a:gd name="connsiteY91" fmla="*/ 1945242 h 4428000"/>
                <a:gd name="connsiteX92" fmla="*/ 1406796 w 4428000"/>
                <a:gd name="connsiteY92" fmla="*/ 1675242 h 4428000"/>
                <a:gd name="connsiteX93" fmla="*/ 1676796 w 4428000"/>
                <a:gd name="connsiteY93" fmla="*/ 1405242 h 4428000"/>
                <a:gd name="connsiteX94" fmla="*/ 1676796 w 4428000"/>
                <a:gd name="connsiteY94" fmla="*/ 1225242 h 4428000"/>
                <a:gd name="connsiteX95" fmla="*/ 1226796 w 4428000"/>
                <a:gd name="connsiteY95" fmla="*/ 1675242 h 4428000"/>
                <a:gd name="connsiteX96" fmla="*/ 1676796 w 4428000"/>
                <a:gd name="connsiteY96" fmla="*/ 2125242 h 4428000"/>
                <a:gd name="connsiteX97" fmla="*/ 2126796 w 4428000"/>
                <a:gd name="connsiteY97" fmla="*/ 1675242 h 4428000"/>
                <a:gd name="connsiteX98" fmla="*/ 1676796 w 4428000"/>
                <a:gd name="connsiteY98" fmla="*/ 1225242 h 4428000"/>
                <a:gd name="connsiteX99" fmla="*/ 2195804 w 4428000"/>
                <a:gd name="connsiteY99" fmla="*/ 1066235 h 4428000"/>
                <a:gd name="connsiteX100" fmla="*/ 2132165 w 4428000"/>
                <a:gd name="connsiteY100" fmla="*/ 1092596 h 4428000"/>
                <a:gd name="connsiteX101" fmla="*/ 2030342 w 4428000"/>
                <a:gd name="connsiteY101" fmla="*/ 1194419 h 4428000"/>
                <a:gd name="connsiteX102" fmla="*/ 2030342 w 4428000"/>
                <a:gd name="connsiteY102" fmla="*/ 1321698 h 4428000"/>
                <a:gd name="connsiteX103" fmla="*/ 2157621 w 4428000"/>
                <a:gd name="connsiteY103" fmla="*/ 1321698 h 4428000"/>
                <a:gd name="connsiteX104" fmla="*/ 2259444 w 4428000"/>
                <a:gd name="connsiteY104" fmla="*/ 1219875 h 4428000"/>
                <a:gd name="connsiteX105" fmla="*/ 2259444 w 4428000"/>
                <a:gd name="connsiteY105" fmla="*/ 1092596 h 4428000"/>
                <a:gd name="connsiteX106" fmla="*/ 2195804 w 4428000"/>
                <a:gd name="connsiteY106" fmla="*/ 1066235 h 4428000"/>
                <a:gd name="connsiteX107" fmla="*/ 1157789 w 4428000"/>
                <a:gd name="connsiteY107" fmla="*/ 1066235 h 4428000"/>
                <a:gd name="connsiteX108" fmla="*/ 1094149 w 4428000"/>
                <a:gd name="connsiteY108" fmla="*/ 1092596 h 4428000"/>
                <a:gd name="connsiteX109" fmla="*/ 1094149 w 4428000"/>
                <a:gd name="connsiteY109" fmla="*/ 1219875 h 4428000"/>
                <a:gd name="connsiteX110" fmla="*/ 1195972 w 4428000"/>
                <a:gd name="connsiteY110" fmla="*/ 1321698 h 4428000"/>
                <a:gd name="connsiteX111" fmla="*/ 1323252 w 4428000"/>
                <a:gd name="connsiteY111" fmla="*/ 1321698 h 4428000"/>
                <a:gd name="connsiteX112" fmla="*/ 1323252 w 4428000"/>
                <a:gd name="connsiteY112" fmla="*/ 1194419 h 4428000"/>
                <a:gd name="connsiteX113" fmla="*/ 1221428 w 4428000"/>
                <a:gd name="connsiteY113" fmla="*/ 1092596 h 4428000"/>
                <a:gd name="connsiteX114" fmla="*/ 1157789 w 4428000"/>
                <a:gd name="connsiteY114" fmla="*/ 1066235 h 4428000"/>
                <a:gd name="connsiteX115" fmla="*/ 1676797 w 4428000"/>
                <a:gd name="connsiteY115" fmla="*/ 851254 h 4428000"/>
                <a:gd name="connsiteX116" fmla="*/ 1586796 w 4428000"/>
                <a:gd name="connsiteY116" fmla="*/ 941255 h 4428000"/>
                <a:gd name="connsiteX117" fmla="*/ 1586797 w 4428000"/>
                <a:gd name="connsiteY117" fmla="*/ 1085255 h 4428000"/>
                <a:gd name="connsiteX118" fmla="*/ 1676797 w 4428000"/>
                <a:gd name="connsiteY118" fmla="*/ 1175255 h 4428000"/>
                <a:gd name="connsiteX119" fmla="*/ 1766796 w 4428000"/>
                <a:gd name="connsiteY119" fmla="*/ 1085255 h 4428000"/>
                <a:gd name="connsiteX120" fmla="*/ 1766796 w 4428000"/>
                <a:gd name="connsiteY120" fmla="*/ 941254 h 4428000"/>
                <a:gd name="connsiteX121" fmla="*/ 1676797 w 4428000"/>
                <a:gd name="connsiteY121" fmla="*/ 851254 h 4428000"/>
                <a:gd name="connsiteX122" fmla="*/ 2214000 w 4428000"/>
                <a:gd name="connsiteY122" fmla="*/ 0 h 4428000"/>
                <a:gd name="connsiteX123" fmla="*/ 4428000 w 4428000"/>
                <a:gd name="connsiteY123" fmla="*/ 2214000 h 4428000"/>
                <a:gd name="connsiteX124" fmla="*/ 2214000 w 4428000"/>
                <a:gd name="connsiteY124" fmla="*/ 4428000 h 4428000"/>
                <a:gd name="connsiteX125" fmla="*/ 0 w 4428000"/>
                <a:gd name="connsiteY125" fmla="*/ 2214000 h 4428000"/>
                <a:gd name="connsiteX126" fmla="*/ 2214000 w 4428000"/>
                <a:gd name="connsiteY126" fmla="*/ 0 h 44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428000" h="4428000">
                  <a:moveTo>
                    <a:pt x="2686475" y="3262422"/>
                  </a:moveTo>
                  <a:lnTo>
                    <a:pt x="2862036" y="3262422"/>
                  </a:lnTo>
                  <a:lnTo>
                    <a:pt x="2766333" y="3396746"/>
                  </a:lnTo>
                  <a:lnTo>
                    <a:pt x="2590773" y="3396747"/>
                  </a:lnTo>
                  <a:close/>
                  <a:moveTo>
                    <a:pt x="2289901" y="3262421"/>
                  </a:moveTo>
                  <a:lnTo>
                    <a:pt x="2465462" y="3262422"/>
                  </a:lnTo>
                  <a:lnTo>
                    <a:pt x="2369760" y="3396747"/>
                  </a:lnTo>
                  <a:lnTo>
                    <a:pt x="2194198" y="3396746"/>
                  </a:lnTo>
                  <a:close/>
                  <a:moveTo>
                    <a:pt x="2068888" y="3262421"/>
                  </a:moveTo>
                  <a:lnTo>
                    <a:pt x="1973185" y="3396746"/>
                  </a:lnTo>
                  <a:lnTo>
                    <a:pt x="1797623" y="3396747"/>
                  </a:lnTo>
                  <a:lnTo>
                    <a:pt x="1893326" y="3262422"/>
                  </a:lnTo>
                  <a:close/>
                  <a:moveTo>
                    <a:pt x="2117274" y="2948096"/>
                  </a:moveTo>
                  <a:lnTo>
                    <a:pt x="2292836" y="2948096"/>
                  </a:lnTo>
                  <a:lnTo>
                    <a:pt x="2197133" y="3082421"/>
                  </a:lnTo>
                  <a:lnTo>
                    <a:pt x="2021571" y="3082422"/>
                  </a:lnTo>
                  <a:close/>
                  <a:moveTo>
                    <a:pt x="2910424" y="2948095"/>
                  </a:moveTo>
                  <a:lnTo>
                    <a:pt x="3085985" y="2948095"/>
                  </a:lnTo>
                  <a:lnTo>
                    <a:pt x="2990281" y="3082422"/>
                  </a:lnTo>
                  <a:lnTo>
                    <a:pt x="2814721" y="3082421"/>
                  </a:lnTo>
                  <a:close/>
                  <a:moveTo>
                    <a:pt x="2689411" y="2948095"/>
                  </a:moveTo>
                  <a:lnTo>
                    <a:pt x="2593707" y="3082422"/>
                  </a:lnTo>
                  <a:lnTo>
                    <a:pt x="2418146" y="3082421"/>
                  </a:lnTo>
                  <a:lnTo>
                    <a:pt x="2513849" y="2948096"/>
                  </a:lnTo>
                  <a:close/>
                  <a:moveTo>
                    <a:pt x="3309934" y="2633769"/>
                  </a:moveTo>
                  <a:lnTo>
                    <a:pt x="3214230" y="2768095"/>
                  </a:lnTo>
                  <a:lnTo>
                    <a:pt x="3038670" y="2768095"/>
                  </a:lnTo>
                  <a:lnTo>
                    <a:pt x="3134373" y="2633770"/>
                  </a:lnTo>
                  <a:close/>
                  <a:moveTo>
                    <a:pt x="2913360" y="2633769"/>
                  </a:moveTo>
                  <a:lnTo>
                    <a:pt x="2817656" y="2768095"/>
                  </a:lnTo>
                  <a:lnTo>
                    <a:pt x="2642094" y="2768096"/>
                  </a:lnTo>
                  <a:lnTo>
                    <a:pt x="2737798" y="2633770"/>
                  </a:lnTo>
                  <a:close/>
                  <a:moveTo>
                    <a:pt x="2341223" y="2633769"/>
                  </a:moveTo>
                  <a:lnTo>
                    <a:pt x="2516785" y="2633770"/>
                  </a:lnTo>
                  <a:lnTo>
                    <a:pt x="2421081" y="2768096"/>
                  </a:lnTo>
                  <a:lnTo>
                    <a:pt x="2245520" y="2768095"/>
                  </a:lnTo>
                  <a:close/>
                  <a:moveTo>
                    <a:pt x="3467594" y="2453769"/>
                  </a:moveTo>
                  <a:lnTo>
                    <a:pt x="2307619" y="2453770"/>
                  </a:lnTo>
                  <a:lnTo>
                    <a:pt x="2302927" y="2454717"/>
                  </a:lnTo>
                  <a:lnTo>
                    <a:pt x="2280559" y="2454138"/>
                  </a:lnTo>
                  <a:cubicBezTo>
                    <a:pt x="2257843" y="2457952"/>
                    <a:pt x="2236584" y="2470432"/>
                    <a:pt x="2222162" y="2490673"/>
                  </a:cubicBezTo>
                  <a:lnTo>
                    <a:pt x="1549075" y="3435393"/>
                  </a:lnTo>
                  <a:cubicBezTo>
                    <a:pt x="1520233" y="3475875"/>
                    <a:pt x="1529669" y="3532073"/>
                    <a:pt x="1570150" y="3560916"/>
                  </a:cubicBezTo>
                  <a:cubicBezTo>
                    <a:pt x="1580271" y="3568125"/>
                    <a:pt x="1591374" y="3572944"/>
                    <a:pt x="1602785" y="3575483"/>
                  </a:cubicBezTo>
                  <a:lnTo>
                    <a:pt x="1628357" y="3576144"/>
                  </a:lnTo>
                  <a:lnTo>
                    <a:pt x="1631343" y="3576746"/>
                  </a:lnTo>
                  <a:lnTo>
                    <a:pt x="2791318" y="3576746"/>
                  </a:lnTo>
                  <a:lnTo>
                    <a:pt x="2797002" y="3575598"/>
                  </a:lnTo>
                  <a:lnTo>
                    <a:pt x="2827000" y="3576374"/>
                  </a:lnTo>
                  <a:cubicBezTo>
                    <a:pt x="2849716" y="3572560"/>
                    <a:pt x="2870975" y="3560081"/>
                    <a:pt x="2885396" y="3539840"/>
                  </a:cubicBezTo>
                  <a:lnTo>
                    <a:pt x="3558484" y="2595120"/>
                  </a:lnTo>
                  <a:cubicBezTo>
                    <a:pt x="3587326" y="2554638"/>
                    <a:pt x="3577890" y="2498440"/>
                    <a:pt x="3537408" y="2469597"/>
                  </a:cubicBezTo>
                  <a:cubicBezTo>
                    <a:pt x="3517167" y="2455176"/>
                    <a:pt x="3492997" y="2450324"/>
                    <a:pt x="3470283" y="2454139"/>
                  </a:cubicBezTo>
                  <a:lnTo>
                    <a:pt x="3469981" y="2454252"/>
                  </a:lnTo>
                  <a:close/>
                  <a:moveTo>
                    <a:pt x="1676797" y="2175230"/>
                  </a:moveTo>
                  <a:cubicBezTo>
                    <a:pt x="1627091" y="2175231"/>
                    <a:pt x="1586797" y="2215525"/>
                    <a:pt x="1586797" y="2265230"/>
                  </a:cubicBezTo>
                  <a:lnTo>
                    <a:pt x="1586796" y="2409230"/>
                  </a:lnTo>
                  <a:cubicBezTo>
                    <a:pt x="1586797" y="2458936"/>
                    <a:pt x="1627091" y="2499230"/>
                    <a:pt x="1676797" y="2499231"/>
                  </a:cubicBezTo>
                  <a:cubicBezTo>
                    <a:pt x="1726503" y="2499230"/>
                    <a:pt x="1766796" y="2458936"/>
                    <a:pt x="1766796" y="2409231"/>
                  </a:cubicBezTo>
                  <a:lnTo>
                    <a:pt x="1766796" y="2265230"/>
                  </a:lnTo>
                  <a:cubicBezTo>
                    <a:pt x="1766796" y="2215525"/>
                    <a:pt x="1726502" y="2175230"/>
                    <a:pt x="1676797" y="2175230"/>
                  </a:cubicBezTo>
                  <a:close/>
                  <a:moveTo>
                    <a:pt x="2093981" y="2002426"/>
                  </a:moveTo>
                  <a:cubicBezTo>
                    <a:pt x="2070948" y="2002426"/>
                    <a:pt x="2047915" y="2011213"/>
                    <a:pt x="2030342" y="2028787"/>
                  </a:cubicBezTo>
                  <a:cubicBezTo>
                    <a:pt x="1995194" y="2063934"/>
                    <a:pt x="1995194" y="2120919"/>
                    <a:pt x="2030342" y="2156066"/>
                  </a:cubicBezTo>
                  <a:lnTo>
                    <a:pt x="2132165" y="2257889"/>
                  </a:lnTo>
                  <a:cubicBezTo>
                    <a:pt x="2167312" y="2293037"/>
                    <a:pt x="2224297" y="2293037"/>
                    <a:pt x="2259444" y="2257889"/>
                  </a:cubicBezTo>
                  <a:cubicBezTo>
                    <a:pt x="2294592" y="2222742"/>
                    <a:pt x="2294592" y="2165758"/>
                    <a:pt x="2259444" y="2130610"/>
                  </a:cubicBezTo>
                  <a:lnTo>
                    <a:pt x="2157621" y="2028787"/>
                  </a:lnTo>
                  <a:cubicBezTo>
                    <a:pt x="2140047" y="2011213"/>
                    <a:pt x="2117014" y="2002427"/>
                    <a:pt x="2093981" y="2002426"/>
                  </a:cubicBezTo>
                  <a:close/>
                  <a:moveTo>
                    <a:pt x="1259612" y="2002426"/>
                  </a:moveTo>
                  <a:cubicBezTo>
                    <a:pt x="1236579" y="2002426"/>
                    <a:pt x="1213546" y="2011213"/>
                    <a:pt x="1195972" y="2028787"/>
                  </a:cubicBezTo>
                  <a:lnTo>
                    <a:pt x="1094149" y="2130610"/>
                  </a:lnTo>
                  <a:cubicBezTo>
                    <a:pt x="1059001" y="2165758"/>
                    <a:pt x="1059001" y="2222742"/>
                    <a:pt x="1094149" y="2257889"/>
                  </a:cubicBezTo>
                  <a:cubicBezTo>
                    <a:pt x="1129296" y="2293037"/>
                    <a:pt x="1186281" y="2293037"/>
                    <a:pt x="1221428" y="2257889"/>
                  </a:cubicBezTo>
                  <a:lnTo>
                    <a:pt x="1323252" y="2156066"/>
                  </a:lnTo>
                  <a:cubicBezTo>
                    <a:pt x="1358399" y="2120919"/>
                    <a:pt x="1358399" y="2063934"/>
                    <a:pt x="1323252" y="2028787"/>
                  </a:cubicBezTo>
                  <a:cubicBezTo>
                    <a:pt x="1305678" y="2011213"/>
                    <a:pt x="1282645" y="2002426"/>
                    <a:pt x="1259612" y="2002426"/>
                  </a:cubicBezTo>
                  <a:close/>
                  <a:moveTo>
                    <a:pt x="2266785" y="1585243"/>
                  </a:moveTo>
                  <a:cubicBezTo>
                    <a:pt x="2217079" y="1585243"/>
                    <a:pt x="2176784" y="1625537"/>
                    <a:pt x="2176785" y="1675243"/>
                  </a:cubicBezTo>
                  <a:cubicBezTo>
                    <a:pt x="2176784" y="1724949"/>
                    <a:pt x="2217078" y="1765243"/>
                    <a:pt x="2266785" y="1765243"/>
                  </a:cubicBezTo>
                  <a:lnTo>
                    <a:pt x="2410784" y="1765243"/>
                  </a:lnTo>
                  <a:cubicBezTo>
                    <a:pt x="2460491" y="1765243"/>
                    <a:pt x="2500785" y="1724949"/>
                    <a:pt x="2500785" y="1675243"/>
                  </a:cubicBezTo>
                  <a:cubicBezTo>
                    <a:pt x="2500785" y="1625537"/>
                    <a:pt x="2460491" y="1585243"/>
                    <a:pt x="2410785" y="1585243"/>
                  </a:cubicBezTo>
                  <a:close/>
                  <a:moveTo>
                    <a:pt x="942809" y="1585243"/>
                  </a:moveTo>
                  <a:cubicBezTo>
                    <a:pt x="893103" y="1585243"/>
                    <a:pt x="852809" y="1625537"/>
                    <a:pt x="852809" y="1675243"/>
                  </a:cubicBezTo>
                  <a:cubicBezTo>
                    <a:pt x="852809" y="1724949"/>
                    <a:pt x="893104" y="1765243"/>
                    <a:pt x="942809" y="1765243"/>
                  </a:cubicBezTo>
                  <a:lnTo>
                    <a:pt x="1086810" y="1765243"/>
                  </a:lnTo>
                  <a:cubicBezTo>
                    <a:pt x="1136515" y="1765243"/>
                    <a:pt x="1176809" y="1724949"/>
                    <a:pt x="1176810" y="1675243"/>
                  </a:cubicBezTo>
                  <a:cubicBezTo>
                    <a:pt x="1176809" y="1625537"/>
                    <a:pt x="1136515" y="1585243"/>
                    <a:pt x="1086809" y="1585243"/>
                  </a:cubicBezTo>
                  <a:close/>
                  <a:moveTo>
                    <a:pt x="1676796" y="1405242"/>
                  </a:moveTo>
                  <a:cubicBezTo>
                    <a:pt x="1825913" y="1405242"/>
                    <a:pt x="1946796" y="1526125"/>
                    <a:pt x="1946796" y="1675242"/>
                  </a:cubicBezTo>
                  <a:cubicBezTo>
                    <a:pt x="1946796" y="1824359"/>
                    <a:pt x="1825913" y="1945242"/>
                    <a:pt x="1676796" y="1945242"/>
                  </a:cubicBezTo>
                  <a:cubicBezTo>
                    <a:pt x="1527679" y="1945242"/>
                    <a:pt x="1406796" y="1824359"/>
                    <a:pt x="1406796" y="1675242"/>
                  </a:cubicBezTo>
                  <a:cubicBezTo>
                    <a:pt x="1406796" y="1526125"/>
                    <a:pt x="1527679" y="1405242"/>
                    <a:pt x="1676796" y="1405242"/>
                  </a:cubicBezTo>
                  <a:close/>
                  <a:moveTo>
                    <a:pt x="1676796" y="1225242"/>
                  </a:moveTo>
                  <a:cubicBezTo>
                    <a:pt x="1428268" y="1225242"/>
                    <a:pt x="1226796" y="1426714"/>
                    <a:pt x="1226796" y="1675242"/>
                  </a:cubicBezTo>
                  <a:cubicBezTo>
                    <a:pt x="1226796" y="1923770"/>
                    <a:pt x="1428268" y="2125242"/>
                    <a:pt x="1676796" y="2125242"/>
                  </a:cubicBezTo>
                  <a:cubicBezTo>
                    <a:pt x="1925324" y="2125242"/>
                    <a:pt x="2126796" y="1923770"/>
                    <a:pt x="2126796" y="1675242"/>
                  </a:cubicBezTo>
                  <a:cubicBezTo>
                    <a:pt x="2126796" y="1426714"/>
                    <a:pt x="1925324" y="1225242"/>
                    <a:pt x="1676796" y="1225242"/>
                  </a:cubicBezTo>
                  <a:close/>
                  <a:moveTo>
                    <a:pt x="2195804" y="1066235"/>
                  </a:moveTo>
                  <a:cubicBezTo>
                    <a:pt x="2172771" y="1066235"/>
                    <a:pt x="2149739" y="1075022"/>
                    <a:pt x="2132165" y="1092596"/>
                  </a:cubicBezTo>
                  <a:lnTo>
                    <a:pt x="2030342" y="1194419"/>
                  </a:lnTo>
                  <a:cubicBezTo>
                    <a:pt x="1995194" y="1229567"/>
                    <a:pt x="1995194" y="1286551"/>
                    <a:pt x="2030342" y="1321698"/>
                  </a:cubicBezTo>
                  <a:cubicBezTo>
                    <a:pt x="2065489" y="1356846"/>
                    <a:pt x="2122473" y="1356846"/>
                    <a:pt x="2157621" y="1321698"/>
                  </a:cubicBezTo>
                  <a:lnTo>
                    <a:pt x="2259444" y="1219875"/>
                  </a:lnTo>
                  <a:cubicBezTo>
                    <a:pt x="2294592" y="1184727"/>
                    <a:pt x="2294592" y="1127743"/>
                    <a:pt x="2259444" y="1092596"/>
                  </a:cubicBezTo>
                  <a:cubicBezTo>
                    <a:pt x="2241870" y="1075022"/>
                    <a:pt x="2218837" y="1066235"/>
                    <a:pt x="2195804" y="1066235"/>
                  </a:cubicBezTo>
                  <a:close/>
                  <a:moveTo>
                    <a:pt x="1157789" y="1066235"/>
                  </a:moveTo>
                  <a:cubicBezTo>
                    <a:pt x="1134756" y="1066235"/>
                    <a:pt x="1111723" y="1075022"/>
                    <a:pt x="1094149" y="1092596"/>
                  </a:cubicBezTo>
                  <a:cubicBezTo>
                    <a:pt x="1059001" y="1127743"/>
                    <a:pt x="1059001" y="1184727"/>
                    <a:pt x="1094149" y="1219875"/>
                  </a:cubicBezTo>
                  <a:lnTo>
                    <a:pt x="1195972" y="1321698"/>
                  </a:lnTo>
                  <a:cubicBezTo>
                    <a:pt x="1231120" y="1356846"/>
                    <a:pt x="1288104" y="1356846"/>
                    <a:pt x="1323252" y="1321698"/>
                  </a:cubicBezTo>
                  <a:cubicBezTo>
                    <a:pt x="1358399" y="1286551"/>
                    <a:pt x="1358399" y="1229567"/>
                    <a:pt x="1323252" y="1194419"/>
                  </a:cubicBezTo>
                  <a:lnTo>
                    <a:pt x="1221428" y="1092596"/>
                  </a:lnTo>
                  <a:cubicBezTo>
                    <a:pt x="1203854" y="1075022"/>
                    <a:pt x="1180821" y="1066235"/>
                    <a:pt x="1157789" y="1066235"/>
                  </a:cubicBezTo>
                  <a:close/>
                  <a:moveTo>
                    <a:pt x="1676797" y="851254"/>
                  </a:moveTo>
                  <a:cubicBezTo>
                    <a:pt x="1627091" y="851255"/>
                    <a:pt x="1586797" y="891549"/>
                    <a:pt x="1586796" y="941255"/>
                  </a:cubicBezTo>
                  <a:lnTo>
                    <a:pt x="1586797" y="1085255"/>
                  </a:lnTo>
                  <a:cubicBezTo>
                    <a:pt x="1586796" y="1134961"/>
                    <a:pt x="1627090" y="1175255"/>
                    <a:pt x="1676797" y="1175255"/>
                  </a:cubicBezTo>
                  <a:cubicBezTo>
                    <a:pt x="1726502" y="1175255"/>
                    <a:pt x="1766796" y="1134960"/>
                    <a:pt x="1766796" y="1085255"/>
                  </a:cubicBezTo>
                  <a:lnTo>
                    <a:pt x="1766796" y="941254"/>
                  </a:lnTo>
                  <a:cubicBezTo>
                    <a:pt x="1766796" y="891549"/>
                    <a:pt x="1726503" y="851255"/>
                    <a:pt x="1676797" y="851254"/>
                  </a:cubicBezTo>
                  <a:close/>
                  <a:moveTo>
                    <a:pt x="2214000" y="0"/>
                  </a:moveTo>
                  <a:cubicBezTo>
                    <a:pt x="3436758" y="0"/>
                    <a:pt x="4428000" y="991242"/>
                    <a:pt x="4428000" y="2214000"/>
                  </a:cubicBezTo>
                  <a:cubicBezTo>
                    <a:pt x="4428000" y="3436758"/>
                    <a:pt x="3436758" y="4428000"/>
                    <a:pt x="2214000" y="4428000"/>
                  </a:cubicBezTo>
                  <a:cubicBezTo>
                    <a:pt x="991242" y="4428000"/>
                    <a:pt x="0" y="3436758"/>
                    <a:pt x="0" y="2214000"/>
                  </a:cubicBezTo>
                  <a:cubicBezTo>
                    <a:pt x="0" y="991242"/>
                    <a:pt x="991242" y="0"/>
                    <a:pt x="2214000" y="0"/>
                  </a:cubicBezTo>
                  <a:close/>
                </a:path>
              </a:pathLst>
            </a:custGeom>
            <a:solidFill>
              <a:srgbClr val="F7AC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544" dirty="0"/>
            </a:p>
          </p:txBody>
        </p:sp>
      </p:grpSp>
      <p:grpSp>
        <p:nvGrpSpPr>
          <p:cNvPr id="54" name="グループ化 53">
            <a:extLst>
              <a:ext uri="{FF2B5EF4-FFF2-40B4-BE49-F238E27FC236}">
                <a16:creationId xmlns:a16="http://schemas.microsoft.com/office/drawing/2014/main" id="{F2166AEE-100E-4F84-938E-500E9850CC8D}"/>
              </a:ext>
            </a:extLst>
          </p:cNvPr>
          <p:cNvGrpSpPr/>
          <p:nvPr/>
        </p:nvGrpSpPr>
        <p:grpSpPr>
          <a:xfrm>
            <a:off x="278998" y="2122981"/>
            <a:ext cx="6579001" cy="2351848"/>
            <a:chOff x="278998" y="2570427"/>
            <a:chExt cx="6579001" cy="2351848"/>
          </a:xfrm>
        </p:grpSpPr>
        <p:grpSp>
          <p:nvGrpSpPr>
            <p:cNvPr id="55" name="グループ化 54">
              <a:extLst>
                <a:ext uri="{FF2B5EF4-FFF2-40B4-BE49-F238E27FC236}">
                  <a16:creationId xmlns:a16="http://schemas.microsoft.com/office/drawing/2014/main" id="{FE8EC039-4CAF-4852-ADDB-D07C61C6203C}"/>
                </a:ext>
              </a:extLst>
            </p:cNvPr>
            <p:cNvGrpSpPr/>
            <p:nvPr/>
          </p:nvGrpSpPr>
          <p:grpSpPr>
            <a:xfrm>
              <a:off x="278999" y="2570427"/>
              <a:ext cx="6579000" cy="683829"/>
              <a:chOff x="278999" y="2570427"/>
              <a:chExt cx="6579000" cy="683829"/>
            </a:xfrm>
          </p:grpSpPr>
          <p:sp>
            <p:nvSpPr>
              <p:cNvPr id="61" name="角丸四角形 6">
                <a:extLst>
                  <a:ext uri="{FF2B5EF4-FFF2-40B4-BE49-F238E27FC236}">
                    <a16:creationId xmlns:a16="http://schemas.microsoft.com/office/drawing/2014/main" id="{46D891DC-5A11-47D1-B8BF-3B269399F2F4}"/>
                  </a:ext>
                </a:extLst>
              </p:cNvPr>
              <p:cNvSpPr/>
              <p:nvPr/>
            </p:nvSpPr>
            <p:spPr bwMode="gray">
              <a:xfrm>
                <a:off x="278999" y="2570427"/>
                <a:ext cx="3989891"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2</a:t>
                </a:r>
                <a:r>
                  <a:rPr kumimoji="1" lang="ja-JP" altLang="en-US" sz="1400" b="1" dirty="0">
                    <a:solidFill>
                      <a:schemeClr val="bg1"/>
                    </a:solidFill>
                    <a:latin typeface="メイリオ" panose="020B0604030504040204" pitchFamily="50" charset="-128"/>
                    <a:ea typeface="メイリオ" panose="020B0604030504040204" pitchFamily="50" charset="-128"/>
                  </a:rPr>
                  <a:t>．これまでの検討状況について</a:t>
                </a:r>
              </a:p>
            </p:txBody>
          </p:sp>
          <p:sp>
            <p:nvSpPr>
              <p:cNvPr id="64" name="テキスト ボックス 63">
                <a:extLst>
                  <a:ext uri="{FF2B5EF4-FFF2-40B4-BE49-F238E27FC236}">
                    <a16:creationId xmlns:a16="http://schemas.microsoft.com/office/drawing/2014/main" id="{2CC5BC78-04B5-4D36-817B-569BFD2C7D62}"/>
                  </a:ext>
                </a:extLst>
              </p:cNvPr>
              <p:cNvSpPr txBox="1"/>
              <p:nvPr/>
            </p:nvSpPr>
            <p:spPr>
              <a:xfrm>
                <a:off x="279000" y="2853465"/>
                <a:ext cx="3960000" cy="8194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再エネ由来の電力の比率が高い電力メニュー（再エネ</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電力メニュー）を提供する電力会社がありますが、</a:t>
                </a:r>
                <a:br>
                  <a:rPr kumimoji="1" lang="en-US" altLang="ja-JP" sz="1200" dirty="0">
                    <a:latin typeface="メイリオ" panose="020B0604030504040204" pitchFamily="50" charset="-128"/>
                    <a:ea typeface="メイリオ" panose="020B0604030504040204" pitchFamily="50" charset="-128"/>
                  </a:rPr>
                </a:b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イベント前</a:t>
                </a:r>
                <a:r>
                  <a:rPr kumimoji="1" lang="ja-JP" altLang="en-US" sz="1200" dirty="0">
                    <a:latin typeface="メイリオ" panose="020B0604030504040204" pitchFamily="50" charset="-128"/>
                    <a:ea typeface="メイリオ" panose="020B0604030504040204" pitchFamily="50" charset="-128"/>
                  </a:rPr>
                  <a:t>、あなたのご家庭で再エネ電力メニューを</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契約することに興味がありましたか（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39" name="角丸四角形 6">
                <a:extLst>
                  <a:ext uri="{FF2B5EF4-FFF2-40B4-BE49-F238E27FC236}">
                    <a16:creationId xmlns:a16="http://schemas.microsoft.com/office/drawing/2014/main" id="{33C9F624-0588-4623-A1FA-E18338B1867E}"/>
                  </a:ext>
                </a:extLst>
              </p:cNvPr>
              <p:cNvSpPr/>
              <p:nvPr/>
            </p:nvSpPr>
            <p:spPr bwMode="gray">
              <a:xfrm>
                <a:off x="4341446" y="2570427"/>
                <a:ext cx="2236495"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2-1</a:t>
                </a:r>
                <a:r>
                  <a:rPr kumimoji="1" lang="ja-JP" altLang="en-US" sz="1400" b="1" dirty="0">
                    <a:solidFill>
                      <a:schemeClr val="bg1"/>
                    </a:solidFill>
                    <a:latin typeface="メイリオ" panose="020B0604030504040204" pitchFamily="50" charset="-128"/>
                    <a:ea typeface="メイリオ" panose="020B0604030504040204" pitchFamily="50" charset="-128"/>
                  </a:rPr>
                  <a:t>．再エネ割合について</a:t>
                </a:r>
              </a:p>
            </p:txBody>
          </p:sp>
          <p:sp>
            <p:nvSpPr>
              <p:cNvPr id="42" name="テキスト ボックス 41">
                <a:extLst>
                  <a:ext uri="{FF2B5EF4-FFF2-40B4-BE49-F238E27FC236}">
                    <a16:creationId xmlns:a16="http://schemas.microsoft.com/office/drawing/2014/main" id="{460E2C0B-6F58-419E-A9C9-EADD2D809CFB}"/>
                  </a:ext>
                </a:extLst>
              </p:cNvPr>
              <p:cNvSpPr txBox="1"/>
              <p:nvPr/>
            </p:nvSpPr>
            <p:spPr>
              <a:xfrm>
                <a:off x="4341704" y="3146921"/>
                <a:ext cx="2516295" cy="107335"/>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契約中の電力メニューでは、</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再生可能エネルギーを用いた   </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電気の割合はおよそ何</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ですか。</a:t>
                </a:r>
              </a:p>
            </p:txBody>
          </p:sp>
        </p:grpSp>
        <p:sp>
          <p:nvSpPr>
            <p:cNvPr id="56" name="テキスト ボックス 55">
              <a:extLst>
                <a:ext uri="{FF2B5EF4-FFF2-40B4-BE49-F238E27FC236}">
                  <a16:creationId xmlns:a16="http://schemas.microsoft.com/office/drawing/2014/main" id="{EFAF1C22-B33C-4CF8-9592-5CE4550E3AE4}"/>
                </a:ext>
              </a:extLst>
            </p:cNvPr>
            <p:cNvSpPr txBox="1"/>
            <p:nvPr/>
          </p:nvSpPr>
          <p:spPr>
            <a:xfrm>
              <a:off x="278998" y="3770786"/>
              <a:ext cx="3989893" cy="1151489"/>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すでに再エネ電力メニューを契約している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機会があれば契約したいと思っていた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興味はあったが、契約対象ではなかった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興味が無かった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再エネ電力メニューのことを知らなかった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電力会社や電力メニューを選べることを知らなかった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sp>
          <p:nvSpPr>
            <p:cNvPr id="44" name="テキスト ボックス 43">
              <a:extLst>
                <a:ext uri="{FF2B5EF4-FFF2-40B4-BE49-F238E27FC236}">
                  <a16:creationId xmlns:a16="http://schemas.microsoft.com/office/drawing/2014/main" id="{5889E553-C038-4EA2-BC90-7576C6AD393C}"/>
                </a:ext>
              </a:extLst>
            </p:cNvPr>
            <p:cNvSpPr txBox="1"/>
            <p:nvPr/>
          </p:nvSpPr>
          <p:spPr>
            <a:xfrm>
              <a:off x="4341705" y="3770786"/>
              <a:ext cx="2228960" cy="1146596"/>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a:t>
              </a:r>
            </a:p>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en-US" altLang="ja-JP" sz="860" dirty="0">
                  <a:latin typeface="メイリオ" panose="020B0604030504040204" pitchFamily="50" charset="-128"/>
                  <a:ea typeface="メイリオ" panose="020B0604030504040204" pitchFamily="50" charset="-128"/>
                </a:rPr>
                <a:t>※</a:t>
              </a:r>
              <a:r>
                <a:rPr kumimoji="1" lang="ja-JP" altLang="en-US" sz="860" dirty="0">
                  <a:latin typeface="メイリオ" panose="020B0604030504040204" pitchFamily="50" charset="-128"/>
                  <a:ea typeface="メイリオ" panose="020B0604030504040204" pitchFamily="50" charset="-128"/>
                </a:rPr>
                <a:t>およその数字をご記入ください</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endParaRPr kumimoji="1" lang="en-US" altLang="ja-JP" sz="1050" dirty="0">
                <a:latin typeface="メイリオ" panose="020B0604030504040204" pitchFamily="50" charset="-128"/>
                <a:ea typeface="メイリオ" panose="020B0604030504040204" pitchFamily="50" charset="-128"/>
              </a:endParaRPr>
            </a:p>
          </p:txBody>
        </p:sp>
      </p:grpSp>
      <p:grpSp>
        <p:nvGrpSpPr>
          <p:cNvPr id="68" name="グループ化 67">
            <a:extLst>
              <a:ext uri="{FF2B5EF4-FFF2-40B4-BE49-F238E27FC236}">
                <a16:creationId xmlns:a16="http://schemas.microsoft.com/office/drawing/2014/main" id="{874CAF30-C855-4DFA-BAC5-F8BC72E85854}"/>
              </a:ext>
            </a:extLst>
          </p:cNvPr>
          <p:cNvGrpSpPr/>
          <p:nvPr/>
        </p:nvGrpSpPr>
        <p:grpSpPr>
          <a:xfrm>
            <a:off x="278999" y="4499599"/>
            <a:ext cx="6300001" cy="1490082"/>
            <a:chOff x="278999" y="2570427"/>
            <a:chExt cx="6300001" cy="1490082"/>
          </a:xfrm>
        </p:grpSpPr>
        <p:grpSp>
          <p:nvGrpSpPr>
            <p:cNvPr id="70" name="グループ化 69">
              <a:extLst>
                <a:ext uri="{FF2B5EF4-FFF2-40B4-BE49-F238E27FC236}">
                  <a16:creationId xmlns:a16="http://schemas.microsoft.com/office/drawing/2014/main" id="{D7F6B6DB-7F5A-491A-A1BC-D2240CBA7D0E}"/>
                </a:ext>
              </a:extLst>
            </p:cNvPr>
            <p:cNvGrpSpPr/>
            <p:nvPr/>
          </p:nvGrpSpPr>
          <p:grpSpPr>
            <a:xfrm>
              <a:off x="279000" y="2570427"/>
              <a:ext cx="6300000" cy="509628"/>
              <a:chOff x="279000" y="2570427"/>
              <a:chExt cx="6300000" cy="509628"/>
            </a:xfrm>
          </p:grpSpPr>
          <p:sp>
            <p:nvSpPr>
              <p:cNvPr id="78" name="角丸四角形 6">
                <a:extLst>
                  <a:ext uri="{FF2B5EF4-FFF2-40B4-BE49-F238E27FC236}">
                    <a16:creationId xmlns:a16="http://schemas.microsoft.com/office/drawing/2014/main" id="{C1440033-E8C3-4480-B91C-167B87917E6B}"/>
                  </a:ext>
                </a:extLst>
              </p:cNvPr>
              <p:cNvSpPr/>
              <p:nvPr/>
            </p:nvSpPr>
            <p:spPr bwMode="gray">
              <a:xfrm>
                <a:off x="279000" y="2570427"/>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3</a:t>
                </a:r>
                <a:r>
                  <a:rPr kumimoji="1" lang="ja-JP" altLang="en-US" sz="1400" b="1" dirty="0">
                    <a:solidFill>
                      <a:schemeClr val="bg1"/>
                    </a:solidFill>
                    <a:latin typeface="メイリオ" panose="020B0604030504040204" pitchFamily="50" charset="-128"/>
                    <a:ea typeface="メイリオ" panose="020B0604030504040204" pitchFamily="50" charset="-128"/>
                  </a:rPr>
                  <a:t>．今後の契約意向について</a:t>
                </a:r>
              </a:p>
            </p:txBody>
          </p:sp>
          <p:sp>
            <p:nvSpPr>
              <p:cNvPr id="79" name="テキスト ボックス 78">
                <a:extLst>
                  <a:ext uri="{FF2B5EF4-FFF2-40B4-BE49-F238E27FC236}">
                    <a16:creationId xmlns:a16="http://schemas.microsoft.com/office/drawing/2014/main" id="{59EF9B68-B4CA-4700-8EC1-ABDF88CA23A6}"/>
                  </a:ext>
                </a:extLst>
              </p:cNvPr>
              <p:cNvSpPr txBox="1"/>
              <p:nvPr/>
            </p:nvSpPr>
            <p:spPr>
              <a:xfrm>
                <a:off x="279000" y="2853464"/>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、再エネ電力メニューを契約したいと思いましたか（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75" name="テキスト ボックス 74">
              <a:extLst>
                <a:ext uri="{FF2B5EF4-FFF2-40B4-BE49-F238E27FC236}">
                  <a16:creationId xmlns:a16="http://schemas.microsoft.com/office/drawing/2014/main" id="{9BBCC22C-EF51-4114-8CCE-6D5BA6CB93BD}"/>
                </a:ext>
              </a:extLst>
            </p:cNvPr>
            <p:cNvSpPr txBox="1"/>
            <p:nvPr/>
          </p:nvSpPr>
          <p:spPr>
            <a:xfrm>
              <a:off x="278999" y="3068626"/>
              <a:ext cx="6300000" cy="991883"/>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再エネ電力メニューを契約したい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再エネ電力メニューに興味があり、契約を検討したい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再エネ電力メニューに興味はあるが、契約対象には入らない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再エネ電力メニューに興味が無い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再エネ電力メニューを契約できない（地域に再エネ電力メニューを提供する電力会社がない等）</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grpSp>
      <p:grpSp>
        <p:nvGrpSpPr>
          <p:cNvPr id="15" name="グループ化 14">
            <a:extLst>
              <a:ext uri="{FF2B5EF4-FFF2-40B4-BE49-F238E27FC236}">
                <a16:creationId xmlns:a16="http://schemas.microsoft.com/office/drawing/2014/main" id="{EDCEFD3F-41B4-46FE-A7AC-3CB94441969C}"/>
              </a:ext>
            </a:extLst>
          </p:cNvPr>
          <p:cNvGrpSpPr/>
          <p:nvPr/>
        </p:nvGrpSpPr>
        <p:grpSpPr>
          <a:xfrm>
            <a:off x="278999" y="1501533"/>
            <a:ext cx="6390001" cy="596678"/>
            <a:chOff x="278999" y="1628454"/>
            <a:chExt cx="6390001" cy="596678"/>
          </a:xfrm>
        </p:grpSpPr>
        <p:sp>
          <p:nvSpPr>
            <p:cNvPr id="5" name="角丸四角形 4"/>
            <p:cNvSpPr/>
            <p:nvPr/>
          </p:nvSpPr>
          <p:spPr bwMode="gray">
            <a:xfrm>
              <a:off x="279000" y="1628454"/>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80" name="テキスト ボックス 79">
              <a:extLst>
                <a:ext uri="{FF2B5EF4-FFF2-40B4-BE49-F238E27FC236}">
                  <a16:creationId xmlns:a16="http://schemas.microsoft.com/office/drawing/2014/main" id="{CEA08E32-7D74-4E4D-BBBA-82FB2DD6600C}"/>
                </a:ext>
              </a:extLst>
            </p:cNvPr>
            <p:cNvSpPr txBox="1"/>
            <p:nvPr/>
          </p:nvSpPr>
          <p:spPr>
            <a:xfrm>
              <a:off x="278999" y="1911227"/>
              <a:ext cx="6390001" cy="313905"/>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性別　	□ 男性　□ 女性　□ その他</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年齢　	□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p>
            <a:p>
              <a:pPr>
                <a:spcBef>
                  <a:spcPts val="0"/>
                </a:spcBef>
                <a:buSzPct val="100000"/>
              </a:pPr>
              <a:endParaRPr kumimoji="1" lang="ja-JP" altLang="en-US" sz="1050" dirty="0">
                <a:latin typeface="メイリオ" panose="020B0604030504040204" pitchFamily="50" charset="-128"/>
                <a:ea typeface="メイリオ" panose="020B0604030504040204" pitchFamily="50" charset="-128"/>
              </a:endParaRPr>
            </a:p>
          </p:txBody>
        </p:sp>
      </p:grpSp>
      <p:grpSp>
        <p:nvGrpSpPr>
          <p:cNvPr id="81" name="グループ化 80">
            <a:extLst>
              <a:ext uri="{FF2B5EF4-FFF2-40B4-BE49-F238E27FC236}">
                <a16:creationId xmlns:a16="http://schemas.microsoft.com/office/drawing/2014/main" id="{FB7067BD-E6FC-4781-A3B9-551F102C2505}"/>
              </a:ext>
            </a:extLst>
          </p:cNvPr>
          <p:cNvGrpSpPr/>
          <p:nvPr/>
        </p:nvGrpSpPr>
        <p:grpSpPr>
          <a:xfrm>
            <a:off x="277941" y="8883574"/>
            <a:ext cx="6301059" cy="951182"/>
            <a:chOff x="277941" y="8883574"/>
            <a:chExt cx="6301059" cy="951182"/>
          </a:xfrm>
        </p:grpSpPr>
        <p:grpSp>
          <p:nvGrpSpPr>
            <p:cNvPr id="82" name="グループ化 81">
              <a:extLst>
                <a:ext uri="{FF2B5EF4-FFF2-40B4-BE49-F238E27FC236}">
                  <a16:creationId xmlns:a16="http://schemas.microsoft.com/office/drawing/2014/main" id="{496F5DA4-3F78-4F58-B43F-7F6352B6C01F}"/>
                </a:ext>
              </a:extLst>
            </p:cNvPr>
            <p:cNvGrpSpPr/>
            <p:nvPr/>
          </p:nvGrpSpPr>
          <p:grpSpPr>
            <a:xfrm>
              <a:off x="277941" y="8883574"/>
              <a:ext cx="6301059" cy="904497"/>
              <a:chOff x="277941" y="8883574"/>
              <a:chExt cx="6301059" cy="904497"/>
            </a:xfrm>
          </p:grpSpPr>
          <p:sp>
            <p:nvSpPr>
              <p:cNvPr id="84" name="正方形/長方形 83">
                <a:extLst>
                  <a:ext uri="{FF2B5EF4-FFF2-40B4-BE49-F238E27FC236}">
                    <a16:creationId xmlns:a16="http://schemas.microsoft.com/office/drawing/2014/main" id="{61372090-829C-4D6C-ADC0-71D6BBC641DF}"/>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40F39E3D-654B-4BC6-83E2-7C824C107C68}"/>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83" name="テキスト ボックス 82">
              <a:extLst>
                <a:ext uri="{FF2B5EF4-FFF2-40B4-BE49-F238E27FC236}">
                  <a16:creationId xmlns:a16="http://schemas.microsoft.com/office/drawing/2014/main" id="{FD7F6DDC-A1DB-4AAE-B285-371EBE803604}"/>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
        <p:nvSpPr>
          <p:cNvPr id="41" name="テキスト ボックス 40">
            <a:extLst>
              <a:ext uri="{FF2B5EF4-FFF2-40B4-BE49-F238E27FC236}">
                <a16:creationId xmlns:a16="http://schemas.microsoft.com/office/drawing/2014/main" id="{BC18104A-9145-4B40-BE7D-FE32BF2C1ADB}"/>
              </a:ext>
            </a:extLst>
          </p:cNvPr>
          <p:cNvSpPr txBox="1"/>
          <p:nvPr/>
        </p:nvSpPr>
        <p:spPr>
          <a:xfrm>
            <a:off x="4417941" y="2388363"/>
            <a:ext cx="2169397" cy="130109"/>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Q2</a:t>
            </a:r>
            <a:r>
              <a:rPr kumimoji="1" lang="ja-JP" altLang="en-US" sz="860" dirty="0">
                <a:latin typeface="メイリオ" panose="020B0604030504040204" pitchFamily="50" charset="-128"/>
                <a:ea typeface="メイリオ" panose="020B0604030504040204" pitchFamily="50" charset="-128"/>
              </a:rPr>
              <a:t>で「すでに再エネ電力メニューを契約</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860" dirty="0">
                <a:latin typeface="メイリオ" panose="020B0604030504040204" pitchFamily="50" charset="-128"/>
                <a:ea typeface="メイリオ" panose="020B0604030504040204" pitchFamily="50" charset="-128"/>
              </a:rPr>
              <a:t>している」を選択された方にお尋ねします。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4B99540D-51DC-40AF-AC56-D4D3B69E1849}"/>
              </a:ext>
            </a:extLst>
          </p:cNvPr>
          <p:cNvSpPr txBox="1"/>
          <p:nvPr/>
        </p:nvSpPr>
        <p:spPr>
          <a:xfrm>
            <a:off x="3789041" y="3854777"/>
            <a:ext cx="468052" cy="184049"/>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Q3</a:t>
            </a:r>
            <a:r>
              <a:rPr kumimoji="1" lang="ja-JP" altLang="en-US" sz="1050" dirty="0">
                <a:latin typeface="メイリオ" panose="020B0604030504040204" pitchFamily="50" charset="-128"/>
                <a:ea typeface="メイリオ" panose="020B0604030504040204" pitchFamily="50" charset="-128"/>
              </a:rPr>
              <a:t>へ</a:t>
            </a:r>
            <a:endParaRPr kumimoji="1" lang="en-US" altLang="ja-JP" sz="1050" dirty="0">
              <a:latin typeface="メイリオ" panose="020B0604030504040204" pitchFamily="50" charset="-128"/>
              <a:ea typeface="メイリオ" panose="020B0604030504040204" pitchFamily="50" charset="-128"/>
            </a:endParaRPr>
          </a:p>
        </p:txBody>
      </p:sp>
      <p:cxnSp>
        <p:nvCxnSpPr>
          <p:cNvPr id="19" name="コネクタ: カギ線 18">
            <a:extLst>
              <a:ext uri="{FF2B5EF4-FFF2-40B4-BE49-F238E27FC236}">
                <a16:creationId xmlns:a16="http://schemas.microsoft.com/office/drawing/2014/main" id="{E9D46415-8BB7-4699-B49D-BEA94041B1C6}"/>
              </a:ext>
            </a:extLst>
          </p:cNvPr>
          <p:cNvCxnSpPr>
            <a:cxnSpLocks/>
          </p:cNvCxnSpPr>
          <p:nvPr/>
        </p:nvCxnSpPr>
        <p:spPr>
          <a:xfrm rot="16200000" flipH="1">
            <a:off x="2900424" y="3614306"/>
            <a:ext cx="918441" cy="859521"/>
          </a:xfrm>
          <a:prstGeom prst="bentConnector3">
            <a:avLst>
              <a:gd name="adj1" fmla="val 96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FED01899-1823-401D-AB9D-9B37A9B401B8}"/>
              </a:ext>
            </a:extLst>
          </p:cNvPr>
          <p:cNvCxnSpPr/>
          <p:nvPr/>
        </p:nvCxnSpPr>
        <p:spPr>
          <a:xfrm>
            <a:off x="2960948" y="3728864"/>
            <a:ext cx="828092"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5554ADEB-37EE-4091-8E97-73BCE5F8AC99}"/>
              </a:ext>
            </a:extLst>
          </p:cNvPr>
          <p:cNvCxnSpPr>
            <a:cxnSpLocks/>
          </p:cNvCxnSpPr>
          <p:nvPr/>
        </p:nvCxnSpPr>
        <p:spPr>
          <a:xfrm>
            <a:off x="1520788" y="3890882"/>
            <a:ext cx="2268252"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E4A361E2-58ED-40AF-B80C-E5FADC734617}"/>
              </a:ext>
            </a:extLst>
          </p:cNvPr>
          <p:cNvCxnSpPr>
            <a:cxnSpLocks/>
          </p:cNvCxnSpPr>
          <p:nvPr/>
        </p:nvCxnSpPr>
        <p:spPr>
          <a:xfrm>
            <a:off x="3104964" y="4052900"/>
            <a:ext cx="68407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4F44729D-D6C2-42AE-A93C-9AAD4B784508}"/>
              </a:ext>
            </a:extLst>
          </p:cNvPr>
          <p:cNvCxnSpPr>
            <a:cxnSpLocks/>
          </p:cNvCxnSpPr>
          <p:nvPr/>
        </p:nvCxnSpPr>
        <p:spPr>
          <a:xfrm>
            <a:off x="3717032" y="4214918"/>
            <a:ext cx="7200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37778995-05C4-42B5-A441-86964F9A646C}"/>
              </a:ext>
            </a:extLst>
          </p:cNvPr>
          <p:cNvCxnSpPr>
            <a:cxnSpLocks/>
          </p:cNvCxnSpPr>
          <p:nvPr/>
        </p:nvCxnSpPr>
        <p:spPr>
          <a:xfrm>
            <a:off x="1232756" y="4376936"/>
            <a:ext cx="255628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6" name="テキスト ボックス 75">
            <a:extLst>
              <a:ext uri="{FF2B5EF4-FFF2-40B4-BE49-F238E27FC236}">
                <a16:creationId xmlns:a16="http://schemas.microsoft.com/office/drawing/2014/main" id="{B83A7F5B-836A-4E2C-BE2D-0975366C8736}"/>
              </a:ext>
            </a:extLst>
          </p:cNvPr>
          <p:cNvSpPr txBox="1"/>
          <p:nvPr/>
        </p:nvSpPr>
        <p:spPr>
          <a:xfrm>
            <a:off x="3789040" y="3320145"/>
            <a:ext cx="576871" cy="141668"/>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Q2-1</a:t>
            </a:r>
            <a:r>
              <a:rPr kumimoji="1" lang="ja-JP" altLang="en-US" sz="1050" dirty="0">
                <a:latin typeface="メイリオ" panose="020B0604030504040204" pitchFamily="50" charset="-128"/>
                <a:ea typeface="メイリオ" panose="020B0604030504040204" pitchFamily="50" charset="-128"/>
              </a:rPr>
              <a:t>へ</a:t>
            </a:r>
            <a:endParaRPr kumimoji="1" lang="en-US" altLang="ja-JP" sz="1050" dirty="0">
              <a:latin typeface="メイリオ" panose="020B0604030504040204" pitchFamily="50" charset="-128"/>
              <a:ea typeface="メイリオ" panose="020B0604030504040204" pitchFamily="50" charset="-128"/>
            </a:endParaRPr>
          </a:p>
        </p:txBody>
      </p:sp>
      <p:cxnSp>
        <p:nvCxnSpPr>
          <p:cNvPr id="32" name="直線矢印コネクタ 31">
            <a:extLst>
              <a:ext uri="{FF2B5EF4-FFF2-40B4-BE49-F238E27FC236}">
                <a16:creationId xmlns:a16="http://schemas.microsoft.com/office/drawing/2014/main" id="{4C635EB9-EF1D-4FAB-82C5-BCFCA224757F}"/>
              </a:ext>
            </a:extLst>
          </p:cNvPr>
          <p:cNvCxnSpPr/>
          <p:nvPr/>
        </p:nvCxnSpPr>
        <p:spPr>
          <a:xfrm>
            <a:off x="3104964" y="3400731"/>
            <a:ext cx="684076"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86" name="コネクタ: カギ線 85">
            <a:extLst>
              <a:ext uri="{FF2B5EF4-FFF2-40B4-BE49-F238E27FC236}">
                <a16:creationId xmlns:a16="http://schemas.microsoft.com/office/drawing/2014/main" id="{C0E72F11-5641-4657-B53E-CDF485A7A81F}"/>
              </a:ext>
            </a:extLst>
          </p:cNvPr>
          <p:cNvCxnSpPr>
            <a:cxnSpLocks/>
          </p:cNvCxnSpPr>
          <p:nvPr/>
        </p:nvCxnSpPr>
        <p:spPr>
          <a:xfrm rot="16200000" flipH="1">
            <a:off x="5091411" y="4618638"/>
            <a:ext cx="2613722" cy="177905"/>
          </a:xfrm>
          <a:prstGeom prst="bentConnector3">
            <a:avLst>
              <a:gd name="adj1" fmla="val 134"/>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01319130-4297-4BC9-A673-DBBDAA7678E5}"/>
              </a:ext>
            </a:extLst>
          </p:cNvPr>
          <p:cNvCxnSpPr>
            <a:cxnSpLocks/>
          </p:cNvCxnSpPr>
          <p:nvPr/>
        </p:nvCxnSpPr>
        <p:spPr>
          <a:xfrm flipV="1">
            <a:off x="5247342" y="3880955"/>
            <a:ext cx="1242000" cy="992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8" name="テキスト ボックス 87">
            <a:extLst>
              <a:ext uri="{FF2B5EF4-FFF2-40B4-BE49-F238E27FC236}">
                <a16:creationId xmlns:a16="http://schemas.microsoft.com/office/drawing/2014/main" id="{ABCD70F3-2F6D-408C-972D-A91C8446BEF0}"/>
              </a:ext>
            </a:extLst>
          </p:cNvPr>
          <p:cNvSpPr txBox="1"/>
          <p:nvPr/>
        </p:nvSpPr>
        <p:spPr>
          <a:xfrm>
            <a:off x="6075293" y="4122893"/>
            <a:ext cx="468052" cy="184049"/>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Q4</a:t>
            </a:r>
            <a:r>
              <a:rPr kumimoji="1" lang="ja-JP" altLang="en-US" sz="1050" dirty="0">
                <a:latin typeface="メイリオ" panose="020B0604030504040204" pitchFamily="50" charset="-128"/>
                <a:ea typeface="メイリオ" panose="020B0604030504040204" pitchFamily="50" charset="-128"/>
              </a:rPr>
              <a:t>へ</a:t>
            </a:r>
            <a:endParaRPr kumimoji="1" lang="en-US" altLang="ja-JP"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676838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192" name="think-cell スライド" r:id="rId5" imgW="563" imgH="564" progId="TCLayout.ActiveDocument.1">
                  <p:embed/>
                </p:oleObj>
              </mc:Choice>
              <mc:Fallback>
                <p:oleObj name="think-cell スライド" r:id="rId5" imgW="563" imgH="564" progId="TCLayout.ActiveDocument.1">
                  <p:embed/>
                  <p:pic>
                    <p:nvPicPr>
                      <p:cNvPr id="3" name="オブジェクト 2" hidden="1"/>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193" name="think-cell Slide" r:id="rId7" imgW="563" imgH="564" progId="TCLayout.ActiveDocument.1">
                  <p:embed/>
                </p:oleObj>
              </mc:Choice>
              <mc:Fallback>
                <p:oleObj name="think-cell Slide" r:id="rId7" imgW="563" imgH="564" progId="TCLayout.ActiveDocument.1">
                  <p:embed/>
                  <p:pic>
                    <p:nvPicPr>
                      <p:cNvPr id="2" name="オブジェクト 1" hidden="1"/>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32" name="グループ化 31"/>
          <p:cNvGrpSpPr/>
          <p:nvPr/>
        </p:nvGrpSpPr>
        <p:grpSpPr>
          <a:xfrm>
            <a:off x="279000" y="1042132"/>
            <a:ext cx="6300000" cy="724196"/>
            <a:chOff x="279000" y="972782"/>
            <a:chExt cx="6300000" cy="724196"/>
          </a:xfrm>
        </p:grpSpPr>
        <p:sp>
          <p:nvSpPr>
            <p:cNvPr id="5" name="角丸四角形 4"/>
            <p:cNvSpPr/>
            <p:nvPr/>
          </p:nvSpPr>
          <p:spPr bwMode="gray">
            <a:xfrm>
              <a:off x="279000" y="972782"/>
              <a:ext cx="6300000" cy="252000"/>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20" name="テキスト ボックス 19"/>
            <p:cNvSpPr txBox="1"/>
            <p:nvPr/>
          </p:nvSpPr>
          <p:spPr>
            <a:xfrm>
              <a:off x="279000" y="1255819"/>
              <a:ext cx="6300000" cy="441159"/>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p:txBody>
        </p:sp>
      </p:grpSp>
      <p:grpSp>
        <p:nvGrpSpPr>
          <p:cNvPr id="39" name="グループ化 38"/>
          <p:cNvGrpSpPr/>
          <p:nvPr/>
        </p:nvGrpSpPr>
        <p:grpSpPr>
          <a:xfrm>
            <a:off x="278999" y="1939954"/>
            <a:ext cx="6300001" cy="1394900"/>
            <a:chOff x="278999" y="2265984"/>
            <a:chExt cx="6300001" cy="1394900"/>
          </a:xfrm>
        </p:grpSpPr>
        <p:grpSp>
          <p:nvGrpSpPr>
            <p:cNvPr id="31" name="グループ化 30"/>
            <p:cNvGrpSpPr/>
            <p:nvPr/>
          </p:nvGrpSpPr>
          <p:grpSpPr>
            <a:xfrm>
              <a:off x="279000" y="2265984"/>
              <a:ext cx="6300000" cy="509628"/>
              <a:chOff x="279000" y="2265984"/>
              <a:chExt cx="6300000" cy="509628"/>
            </a:xfrm>
          </p:grpSpPr>
          <p:sp>
            <p:nvSpPr>
              <p:cNvPr id="7" name="角丸四角形 6"/>
              <p:cNvSpPr/>
              <p:nvPr/>
            </p:nvSpPr>
            <p:spPr bwMode="gray">
              <a:xfrm>
                <a:off x="279000" y="2265984"/>
                <a:ext cx="6300000" cy="252000"/>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2</a:t>
                </a:r>
                <a:r>
                  <a:rPr kumimoji="1" lang="ja-JP" altLang="en-US" sz="1400" b="1" dirty="0">
                    <a:solidFill>
                      <a:schemeClr val="bg1"/>
                    </a:solidFill>
                    <a:latin typeface="メイリオ" panose="020B0604030504040204" pitchFamily="50" charset="-128"/>
                    <a:ea typeface="メイリオ" panose="020B0604030504040204" pitchFamily="50" charset="-128"/>
                  </a:rPr>
                  <a:t>．これまでの食品ロス削減のための取組の実施状況について</a:t>
                </a:r>
              </a:p>
            </p:txBody>
          </p:sp>
          <p:sp>
            <p:nvSpPr>
              <p:cNvPr id="58" name="テキスト ボックス 57"/>
              <p:cNvSpPr txBox="1"/>
              <p:nvPr/>
            </p:nvSpPr>
            <p:spPr>
              <a:xfrm>
                <a:off x="279000" y="2549021"/>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現在</a:t>
                </a:r>
                <a:r>
                  <a:rPr kumimoji="1" lang="ja-JP" altLang="en-US" sz="1200" dirty="0">
                    <a:latin typeface="メイリオ" panose="020B0604030504040204" pitchFamily="50" charset="-128"/>
                    <a:ea typeface="メイリオ" panose="020B0604030504040204" pitchFamily="50" charset="-128"/>
                  </a:rPr>
                  <a:t>の食品ロスを削減するための取組（食べ残しを減らす、食材を買いすぎない等）の</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実施状況についてお聞かせください（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59" name="テキスト ボックス 58"/>
            <p:cNvSpPr txBox="1"/>
            <p:nvPr/>
          </p:nvSpPr>
          <p:spPr>
            <a:xfrm>
              <a:off x="278999" y="2955632"/>
              <a:ext cx="630000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常に行っている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気づいたときに行っている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行っていないが、行いたいと思っている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行っておらず、行いたいとも思わない</a:t>
              </a:r>
              <a:endParaRPr kumimoji="1" lang="en-US" altLang="ja-JP" sz="1050" dirty="0">
                <a:latin typeface="メイリオ" panose="020B0604030504040204" pitchFamily="50" charset="-128"/>
                <a:ea typeface="メイリオ" panose="020B0604030504040204" pitchFamily="50" charset="-128"/>
              </a:endParaRPr>
            </a:p>
          </p:txBody>
        </p:sp>
      </p:grpSp>
      <p:grpSp>
        <p:nvGrpSpPr>
          <p:cNvPr id="13" name="グループ化 12">
            <a:extLst>
              <a:ext uri="{FF2B5EF4-FFF2-40B4-BE49-F238E27FC236}">
                <a16:creationId xmlns:a16="http://schemas.microsoft.com/office/drawing/2014/main" id="{6214F8CA-E120-4CB8-AF1F-877B6791F0E6}"/>
              </a:ext>
            </a:extLst>
          </p:cNvPr>
          <p:cNvGrpSpPr/>
          <p:nvPr/>
        </p:nvGrpSpPr>
        <p:grpSpPr>
          <a:xfrm>
            <a:off x="278999" y="3508480"/>
            <a:ext cx="6300001" cy="1534799"/>
            <a:chOff x="278999" y="3836876"/>
            <a:chExt cx="6300001" cy="1534799"/>
          </a:xfrm>
        </p:grpSpPr>
        <p:grpSp>
          <p:nvGrpSpPr>
            <p:cNvPr id="30" name="グループ化 29"/>
            <p:cNvGrpSpPr/>
            <p:nvPr/>
          </p:nvGrpSpPr>
          <p:grpSpPr>
            <a:xfrm>
              <a:off x="279000" y="3836876"/>
              <a:ext cx="6300000" cy="509628"/>
              <a:chOff x="279000" y="3913408"/>
              <a:chExt cx="6300000" cy="509628"/>
            </a:xfrm>
          </p:grpSpPr>
          <p:sp>
            <p:nvSpPr>
              <p:cNvPr id="57" name="角丸四角形 56"/>
              <p:cNvSpPr/>
              <p:nvPr/>
            </p:nvSpPr>
            <p:spPr bwMode="gray">
              <a:xfrm>
                <a:off x="279000" y="3913408"/>
                <a:ext cx="6300000" cy="252000"/>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3</a:t>
                </a:r>
                <a:r>
                  <a:rPr kumimoji="1" lang="ja-JP" altLang="en-US" sz="1400" b="1" dirty="0">
                    <a:solidFill>
                      <a:schemeClr val="bg1"/>
                    </a:solidFill>
                    <a:latin typeface="メイリオ" panose="020B0604030504040204" pitchFamily="50" charset="-128"/>
                    <a:ea typeface="メイリオ" panose="020B0604030504040204" pitchFamily="50" charset="-128"/>
                  </a:rPr>
                  <a:t>．今後の食品ロス削減のための取組の実施意向について</a:t>
                </a:r>
              </a:p>
            </p:txBody>
          </p:sp>
          <p:sp>
            <p:nvSpPr>
              <p:cNvPr id="66" name="テキスト ボックス 65"/>
              <p:cNvSpPr txBox="1"/>
              <p:nvPr/>
            </p:nvSpPr>
            <p:spPr>
              <a:xfrm>
                <a:off x="279000" y="4196445"/>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、食品ロスを削減するための取組を実施したいと思いましたか</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68" name="テキスト ボックス 67"/>
            <p:cNvSpPr txBox="1"/>
            <p:nvPr/>
          </p:nvSpPr>
          <p:spPr>
            <a:xfrm>
              <a:off x="278999" y="4543675"/>
              <a:ext cx="6300000" cy="82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現在も常に行っており、今後も行いたい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これまで行う頻度は少なかったが、今後は常に行いたい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行いたいとは思わない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grpSp>
      <p:grpSp>
        <p:nvGrpSpPr>
          <p:cNvPr id="16" name="グループ化 15">
            <a:extLst>
              <a:ext uri="{FF2B5EF4-FFF2-40B4-BE49-F238E27FC236}">
                <a16:creationId xmlns:a16="http://schemas.microsoft.com/office/drawing/2014/main" id="{7C285993-B077-43E7-B254-D9DA1E6A5556}"/>
              </a:ext>
            </a:extLst>
          </p:cNvPr>
          <p:cNvGrpSpPr/>
          <p:nvPr/>
        </p:nvGrpSpPr>
        <p:grpSpPr>
          <a:xfrm>
            <a:off x="278999" y="7445816"/>
            <a:ext cx="6300001" cy="1041010"/>
            <a:chOff x="278999" y="7251684"/>
            <a:chExt cx="6300001" cy="1041010"/>
          </a:xfrm>
        </p:grpSpPr>
        <p:grpSp>
          <p:nvGrpSpPr>
            <p:cNvPr id="8" name="グループ化 7"/>
            <p:cNvGrpSpPr/>
            <p:nvPr/>
          </p:nvGrpSpPr>
          <p:grpSpPr>
            <a:xfrm>
              <a:off x="278999" y="7251684"/>
              <a:ext cx="6300001" cy="509628"/>
              <a:chOff x="278999" y="7174415"/>
              <a:chExt cx="6300001" cy="509628"/>
            </a:xfrm>
          </p:grpSpPr>
          <p:sp>
            <p:nvSpPr>
              <p:cNvPr id="10" name="角丸四角形 9"/>
              <p:cNvSpPr/>
              <p:nvPr/>
            </p:nvSpPr>
            <p:spPr bwMode="gray">
              <a:xfrm>
                <a:off x="279000" y="7174415"/>
                <a:ext cx="6300000" cy="252000"/>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5</a:t>
                </a:r>
                <a:r>
                  <a:rPr kumimoji="1" lang="ja-JP" altLang="en-US" sz="14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0" name="テキスト ボックス 59"/>
              <p:cNvSpPr txBox="1"/>
              <p:nvPr/>
            </p:nvSpPr>
            <p:spPr>
              <a:xfrm>
                <a:off x="278999" y="7457452"/>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grpSp>
        <p:grpSp>
          <p:nvGrpSpPr>
            <p:cNvPr id="76" name="グループ化 75"/>
            <p:cNvGrpSpPr/>
            <p:nvPr/>
          </p:nvGrpSpPr>
          <p:grpSpPr>
            <a:xfrm>
              <a:off x="278999" y="7788853"/>
              <a:ext cx="6300001" cy="503841"/>
              <a:chOff x="278999" y="7885586"/>
              <a:chExt cx="6300001" cy="503841"/>
            </a:xfrm>
          </p:grpSpPr>
          <p:sp>
            <p:nvSpPr>
              <p:cNvPr id="80" name="テキスト ボックス 79"/>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5" name="グループ化 14">
            <a:extLst>
              <a:ext uri="{FF2B5EF4-FFF2-40B4-BE49-F238E27FC236}">
                <a16:creationId xmlns:a16="http://schemas.microsoft.com/office/drawing/2014/main" id="{9F5CEB20-6552-41BD-891F-6F6662D084E5}"/>
              </a:ext>
            </a:extLst>
          </p:cNvPr>
          <p:cNvGrpSpPr/>
          <p:nvPr/>
        </p:nvGrpSpPr>
        <p:grpSpPr>
          <a:xfrm>
            <a:off x="279000" y="5216905"/>
            <a:ext cx="6319301" cy="2055285"/>
            <a:chOff x="279000" y="5277036"/>
            <a:chExt cx="6319301" cy="2055285"/>
          </a:xfrm>
        </p:grpSpPr>
        <p:sp>
          <p:nvSpPr>
            <p:cNvPr id="71" name="テキスト ボックス 70"/>
            <p:cNvSpPr txBox="1"/>
            <p:nvPr/>
          </p:nvSpPr>
          <p:spPr>
            <a:xfrm>
              <a:off x="287338" y="6324321"/>
              <a:ext cx="6300000" cy="100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の削減に貢献するため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もったいないと思うため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これまでよりも食費が安くなると思ったため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みんな（周りの人）が食品ロス削減のための取組を行っているため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endParaRPr kumimoji="1" lang="en-US" altLang="ja-JP" sz="1050" dirty="0">
                <a:latin typeface="メイリオ" panose="020B0604030504040204" pitchFamily="50" charset="-128"/>
                <a:ea typeface="メイリオ" panose="020B0604030504040204" pitchFamily="50" charset="-128"/>
              </a:endParaRPr>
            </a:p>
          </p:txBody>
        </p:sp>
        <p:sp>
          <p:nvSpPr>
            <p:cNvPr id="9" name="角丸四角形 8"/>
            <p:cNvSpPr/>
            <p:nvPr/>
          </p:nvSpPr>
          <p:spPr bwMode="gray">
            <a:xfrm>
              <a:off x="279000" y="5277036"/>
              <a:ext cx="6300000" cy="252000"/>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4</a:t>
              </a:r>
              <a:r>
                <a:rPr kumimoji="1" lang="ja-JP" altLang="en-US" sz="1400" b="1" dirty="0">
                  <a:solidFill>
                    <a:schemeClr val="bg1"/>
                  </a:solidFill>
                  <a:latin typeface="メイリオ" panose="020B0604030504040204" pitchFamily="50" charset="-128"/>
                  <a:ea typeface="メイリオ" panose="020B0604030504040204" pitchFamily="50" charset="-128"/>
                </a:rPr>
                <a:t>．実施意向の理由について</a:t>
              </a:r>
            </a:p>
          </p:txBody>
        </p:sp>
        <p:sp>
          <p:nvSpPr>
            <p:cNvPr id="72" name="テキスト ボックス 71"/>
            <p:cNvSpPr txBox="1"/>
            <p:nvPr/>
          </p:nvSpPr>
          <p:spPr>
            <a:xfrm>
              <a:off x="279000" y="5914960"/>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なぜ、食品ロスを削減するための取組を実施していますか／実施したいと思いましたか</a:t>
              </a:r>
              <a:br>
                <a:rPr kumimoji="1" lang="en-US" altLang="ja-JP" sz="1200" dirty="0">
                  <a:latin typeface="メイリオ" panose="020B0604030504040204" pitchFamily="50" charset="-128"/>
                  <a:ea typeface="メイリオ" panose="020B0604030504040204" pitchFamily="50" charset="-128"/>
                </a:rPr>
              </a:br>
              <a:r>
                <a:rPr kumimoji="1" lang="ja-JP" altLang="en-US" sz="1200" dirty="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sp>
          <p:nvSpPr>
            <p:cNvPr id="42" name="テキスト ボックス 41"/>
            <p:cNvSpPr txBox="1"/>
            <p:nvPr/>
          </p:nvSpPr>
          <p:spPr>
            <a:xfrm>
              <a:off x="298301" y="5565068"/>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Q3</a:t>
              </a:r>
              <a:r>
                <a:rPr kumimoji="1" lang="ja-JP" altLang="en-US" sz="900" dirty="0">
                  <a:latin typeface="メイリオ" panose="020B0604030504040204" pitchFamily="50" charset="-128"/>
                  <a:ea typeface="メイリオ" panose="020B0604030504040204" pitchFamily="50" charset="-128"/>
                </a:rPr>
                <a:t>で「現在も常に行っており、今後も行いたい」「これまで行う頻度は少なかったが、今後は常に行いたい」「機会があれば行いたい」のいずれかを選択された方にお尋ねします。</a:t>
              </a:r>
              <a:endParaRPr kumimoji="1" lang="en-US" altLang="ja-JP" sz="900" dirty="0">
                <a:latin typeface="メイリオ" panose="020B0604030504040204" pitchFamily="50" charset="-128"/>
                <a:ea typeface="メイリオ" panose="020B0604030504040204" pitchFamily="50" charset="-128"/>
              </a:endParaRPr>
            </a:p>
          </p:txBody>
        </p:sp>
      </p:grpSp>
      <p:sp>
        <p:nvSpPr>
          <p:cNvPr id="36" name="テキスト ボックス 35">
            <a:extLst>
              <a:ext uri="{FF2B5EF4-FFF2-40B4-BE49-F238E27FC236}">
                <a16:creationId xmlns:a16="http://schemas.microsoft.com/office/drawing/2014/main" id="{464B787E-6190-4E47-8337-1EC7D61E82EB}"/>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44" name="グループ化 43">
            <a:extLst>
              <a:ext uri="{FF2B5EF4-FFF2-40B4-BE49-F238E27FC236}">
                <a16:creationId xmlns:a16="http://schemas.microsoft.com/office/drawing/2014/main" id="{B433613A-9D4A-4338-8A76-7230D2C83A8C}"/>
              </a:ext>
            </a:extLst>
          </p:cNvPr>
          <p:cNvGrpSpPr/>
          <p:nvPr/>
        </p:nvGrpSpPr>
        <p:grpSpPr>
          <a:xfrm>
            <a:off x="277941" y="8660450"/>
            <a:ext cx="6301059" cy="1127621"/>
            <a:chOff x="277941" y="8660450"/>
            <a:chExt cx="6301059" cy="1127621"/>
          </a:xfrm>
        </p:grpSpPr>
        <p:grpSp>
          <p:nvGrpSpPr>
            <p:cNvPr id="45" name="グループ化 44">
              <a:extLst>
                <a:ext uri="{FF2B5EF4-FFF2-40B4-BE49-F238E27FC236}">
                  <a16:creationId xmlns:a16="http://schemas.microsoft.com/office/drawing/2014/main" id="{7CB05586-A872-4419-BCBA-8866902F2455}"/>
                </a:ext>
              </a:extLst>
            </p:cNvPr>
            <p:cNvGrpSpPr/>
            <p:nvPr/>
          </p:nvGrpSpPr>
          <p:grpSpPr>
            <a:xfrm>
              <a:off x="277941" y="8883574"/>
              <a:ext cx="6301059" cy="904497"/>
              <a:chOff x="277941" y="8883574"/>
              <a:chExt cx="6301059" cy="904497"/>
            </a:xfrm>
          </p:grpSpPr>
          <p:sp>
            <p:nvSpPr>
              <p:cNvPr id="47" name="正方形/長方形 46">
                <a:extLst>
                  <a:ext uri="{FF2B5EF4-FFF2-40B4-BE49-F238E27FC236}">
                    <a16:creationId xmlns:a16="http://schemas.microsoft.com/office/drawing/2014/main" id="{D19FDC08-5FD0-4C75-8EAF-FFEC7051549F}"/>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D839BBB-C739-420F-9060-DEF5FAE04FE6}"/>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46" name="テキスト ボックス 45">
              <a:extLst>
                <a:ext uri="{FF2B5EF4-FFF2-40B4-BE49-F238E27FC236}">
                  <a16:creationId xmlns:a16="http://schemas.microsoft.com/office/drawing/2014/main" id="{87CA78C9-C794-438A-B02F-B3FE6B4AB2AC}"/>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
        <p:nvSpPr>
          <p:cNvPr id="38" name="Freeform 159">
            <a:extLst>
              <a:ext uri="{FF2B5EF4-FFF2-40B4-BE49-F238E27FC236}">
                <a16:creationId xmlns:a16="http://schemas.microsoft.com/office/drawing/2014/main" id="{05403245-B255-4AAB-83D9-B49BC81ECF35}"/>
              </a:ext>
            </a:extLst>
          </p:cNvPr>
          <p:cNvSpPr>
            <a:spLocks noChangeAspect="1" noEditPoints="1"/>
          </p:cNvSpPr>
          <p:nvPr/>
        </p:nvSpPr>
        <p:spPr bwMode="gray">
          <a:xfrm>
            <a:off x="-1234188" y="972782"/>
            <a:ext cx="576000" cy="576000"/>
          </a:xfrm>
          <a:custGeom>
            <a:avLst/>
            <a:gdLst>
              <a:gd name="T0" fmla="*/ 288 w 512"/>
              <a:gd name="T1" fmla="*/ 220 h 512"/>
              <a:gd name="T2" fmla="*/ 320 w 512"/>
              <a:gd name="T3" fmla="*/ 129 h 512"/>
              <a:gd name="T4" fmla="*/ 320 w 512"/>
              <a:gd name="T5" fmla="*/ 394 h 512"/>
              <a:gd name="T6" fmla="*/ 299 w 512"/>
              <a:gd name="T7" fmla="*/ 384 h 512"/>
              <a:gd name="T8" fmla="*/ 309 w 512"/>
              <a:gd name="T9" fmla="*/ 246 h 512"/>
              <a:gd name="T10" fmla="*/ 306 w 512"/>
              <a:gd name="T11" fmla="*/ 238 h 512"/>
              <a:gd name="T12" fmla="*/ 288 w 512"/>
              <a:gd name="T13" fmla="*/ 220 h 512"/>
              <a:gd name="T14" fmla="*/ 512 w 512"/>
              <a:gd name="T15" fmla="*/ 256 h 512"/>
              <a:gd name="T16" fmla="*/ 256 w 512"/>
              <a:gd name="T17" fmla="*/ 512 h 512"/>
              <a:gd name="T18" fmla="*/ 0 w 512"/>
              <a:gd name="T19" fmla="*/ 256 h 512"/>
              <a:gd name="T20" fmla="*/ 256 w 512"/>
              <a:gd name="T21" fmla="*/ 0 h 512"/>
              <a:gd name="T22" fmla="*/ 512 w 512"/>
              <a:gd name="T23" fmla="*/ 256 h 512"/>
              <a:gd name="T24" fmla="*/ 181 w 512"/>
              <a:gd name="T25" fmla="*/ 160 h 512"/>
              <a:gd name="T26" fmla="*/ 192 w 512"/>
              <a:gd name="T27" fmla="*/ 171 h 512"/>
              <a:gd name="T28" fmla="*/ 203 w 512"/>
              <a:gd name="T29" fmla="*/ 160 h 512"/>
              <a:gd name="T30" fmla="*/ 203 w 512"/>
              <a:gd name="T31" fmla="*/ 107 h 512"/>
              <a:gd name="T32" fmla="*/ 192 w 512"/>
              <a:gd name="T33" fmla="*/ 96 h 512"/>
              <a:gd name="T34" fmla="*/ 181 w 512"/>
              <a:gd name="T35" fmla="*/ 107 h 512"/>
              <a:gd name="T36" fmla="*/ 181 w 512"/>
              <a:gd name="T37" fmla="*/ 160 h 512"/>
              <a:gd name="T38" fmla="*/ 245 w 512"/>
              <a:gd name="T39" fmla="*/ 107 h 512"/>
              <a:gd name="T40" fmla="*/ 235 w 512"/>
              <a:gd name="T41" fmla="*/ 96 h 512"/>
              <a:gd name="T42" fmla="*/ 224 w 512"/>
              <a:gd name="T43" fmla="*/ 107 h 512"/>
              <a:gd name="T44" fmla="*/ 224 w 512"/>
              <a:gd name="T45" fmla="*/ 171 h 512"/>
              <a:gd name="T46" fmla="*/ 213 w 512"/>
              <a:gd name="T47" fmla="*/ 182 h 512"/>
              <a:gd name="T48" fmla="*/ 203 w 512"/>
              <a:gd name="T49" fmla="*/ 192 h 512"/>
              <a:gd name="T50" fmla="*/ 203 w 512"/>
              <a:gd name="T51" fmla="*/ 384 h 512"/>
              <a:gd name="T52" fmla="*/ 192 w 512"/>
              <a:gd name="T53" fmla="*/ 395 h 512"/>
              <a:gd name="T54" fmla="*/ 181 w 512"/>
              <a:gd name="T55" fmla="*/ 384 h 512"/>
              <a:gd name="T56" fmla="*/ 181 w 512"/>
              <a:gd name="T57" fmla="*/ 192 h 512"/>
              <a:gd name="T58" fmla="*/ 171 w 512"/>
              <a:gd name="T59" fmla="*/ 182 h 512"/>
              <a:gd name="T60" fmla="*/ 160 w 512"/>
              <a:gd name="T61" fmla="*/ 171 h 512"/>
              <a:gd name="T62" fmla="*/ 160 w 512"/>
              <a:gd name="T63" fmla="*/ 107 h 512"/>
              <a:gd name="T64" fmla="*/ 149 w 512"/>
              <a:gd name="T65" fmla="*/ 96 h 512"/>
              <a:gd name="T66" fmla="*/ 139 w 512"/>
              <a:gd name="T67" fmla="*/ 107 h 512"/>
              <a:gd name="T68" fmla="*/ 139 w 512"/>
              <a:gd name="T69" fmla="*/ 171 h 512"/>
              <a:gd name="T70" fmla="*/ 160 w 512"/>
              <a:gd name="T71" fmla="*/ 201 h 512"/>
              <a:gd name="T72" fmla="*/ 160 w 512"/>
              <a:gd name="T73" fmla="*/ 385 h 512"/>
              <a:gd name="T74" fmla="*/ 192 w 512"/>
              <a:gd name="T75" fmla="*/ 416 h 512"/>
              <a:gd name="T76" fmla="*/ 192 w 512"/>
              <a:gd name="T77" fmla="*/ 416 h 512"/>
              <a:gd name="T78" fmla="*/ 192 w 512"/>
              <a:gd name="T79" fmla="*/ 416 h 512"/>
              <a:gd name="T80" fmla="*/ 224 w 512"/>
              <a:gd name="T81" fmla="*/ 384 h 512"/>
              <a:gd name="T82" fmla="*/ 224 w 512"/>
              <a:gd name="T83" fmla="*/ 201 h 512"/>
              <a:gd name="T84" fmla="*/ 245 w 512"/>
              <a:gd name="T85" fmla="*/ 171 h 512"/>
              <a:gd name="T86" fmla="*/ 245 w 512"/>
              <a:gd name="T87" fmla="*/ 107 h 512"/>
              <a:gd name="T88" fmla="*/ 341 w 512"/>
              <a:gd name="T89" fmla="*/ 107 h 512"/>
              <a:gd name="T90" fmla="*/ 336 w 512"/>
              <a:gd name="T91" fmla="*/ 98 h 512"/>
              <a:gd name="T92" fmla="*/ 326 w 512"/>
              <a:gd name="T93" fmla="*/ 98 h 512"/>
              <a:gd name="T94" fmla="*/ 267 w 512"/>
              <a:gd name="T95" fmla="*/ 224 h 512"/>
              <a:gd name="T96" fmla="*/ 270 w 512"/>
              <a:gd name="T97" fmla="*/ 232 h 512"/>
              <a:gd name="T98" fmla="*/ 288 w 512"/>
              <a:gd name="T99" fmla="*/ 250 h 512"/>
              <a:gd name="T100" fmla="*/ 277 w 512"/>
              <a:gd name="T101" fmla="*/ 384 h 512"/>
              <a:gd name="T102" fmla="*/ 331 w 512"/>
              <a:gd name="T103" fmla="*/ 416 h 512"/>
              <a:gd name="T104" fmla="*/ 341 w 512"/>
              <a:gd name="T105" fmla="*/ 406 h 512"/>
              <a:gd name="T106" fmla="*/ 341 w 512"/>
              <a:gd name="T107" fmla="*/ 1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2" h="512">
                <a:moveTo>
                  <a:pt x="288" y="220"/>
                </a:moveTo>
                <a:cubicBezTo>
                  <a:pt x="289" y="172"/>
                  <a:pt x="307" y="144"/>
                  <a:pt x="320" y="129"/>
                </a:cubicBezTo>
                <a:cubicBezTo>
                  <a:pt x="320" y="394"/>
                  <a:pt x="320" y="394"/>
                  <a:pt x="320" y="394"/>
                </a:cubicBezTo>
                <a:cubicBezTo>
                  <a:pt x="305" y="393"/>
                  <a:pt x="299" y="387"/>
                  <a:pt x="299" y="384"/>
                </a:cubicBezTo>
                <a:cubicBezTo>
                  <a:pt x="309" y="246"/>
                  <a:pt x="309" y="246"/>
                  <a:pt x="309" y="246"/>
                </a:cubicBezTo>
                <a:cubicBezTo>
                  <a:pt x="310" y="243"/>
                  <a:pt x="308" y="240"/>
                  <a:pt x="306" y="238"/>
                </a:cubicBezTo>
                <a:lnTo>
                  <a:pt x="288" y="220"/>
                </a:ln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181" y="160"/>
                </a:moveTo>
                <a:cubicBezTo>
                  <a:pt x="181" y="166"/>
                  <a:pt x="186" y="171"/>
                  <a:pt x="192" y="171"/>
                </a:cubicBezTo>
                <a:cubicBezTo>
                  <a:pt x="198" y="171"/>
                  <a:pt x="203" y="166"/>
                  <a:pt x="203" y="160"/>
                </a:cubicBezTo>
                <a:cubicBezTo>
                  <a:pt x="203" y="107"/>
                  <a:pt x="203" y="107"/>
                  <a:pt x="203" y="107"/>
                </a:cubicBezTo>
                <a:cubicBezTo>
                  <a:pt x="203" y="101"/>
                  <a:pt x="198" y="96"/>
                  <a:pt x="192" y="96"/>
                </a:cubicBezTo>
                <a:cubicBezTo>
                  <a:pt x="186" y="96"/>
                  <a:pt x="181" y="101"/>
                  <a:pt x="181" y="107"/>
                </a:cubicBezTo>
                <a:lnTo>
                  <a:pt x="181" y="160"/>
                </a:lnTo>
                <a:close/>
                <a:moveTo>
                  <a:pt x="245" y="107"/>
                </a:moveTo>
                <a:cubicBezTo>
                  <a:pt x="245" y="101"/>
                  <a:pt x="241" y="96"/>
                  <a:pt x="235" y="96"/>
                </a:cubicBezTo>
                <a:cubicBezTo>
                  <a:pt x="229" y="96"/>
                  <a:pt x="224" y="101"/>
                  <a:pt x="224" y="107"/>
                </a:cubicBezTo>
                <a:cubicBezTo>
                  <a:pt x="224" y="171"/>
                  <a:pt x="224" y="171"/>
                  <a:pt x="224" y="171"/>
                </a:cubicBezTo>
                <a:cubicBezTo>
                  <a:pt x="224" y="176"/>
                  <a:pt x="222" y="182"/>
                  <a:pt x="213" y="182"/>
                </a:cubicBezTo>
                <a:cubicBezTo>
                  <a:pt x="207" y="182"/>
                  <a:pt x="203" y="186"/>
                  <a:pt x="203" y="192"/>
                </a:cubicBezTo>
                <a:cubicBezTo>
                  <a:pt x="203" y="384"/>
                  <a:pt x="203" y="384"/>
                  <a:pt x="203" y="384"/>
                </a:cubicBezTo>
                <a:cubicBezTo>
                  <a:pt x="203" y="388"/>
                  <a:pt x="201" y="395"/>
                  <a:pt x="192" y="395"/>
                </a:cubicBezTo>
                <a:cubicBezTo>
                  <a:pt x="183" y="395"/>
                  <a:pt x="182" y="388"/>
                  <a:pt x="181" y="384"/>
                </a:cubicBezTo>
                <a:cubicBezTo>
                  <a:pt x="181" y="192"/>
                  <a:pt x="181" y="192"/>
                  <a:pt x="181" y="192"/>
                </a:cubicBezTo>
                <a:cubicBezTo>
                  <a:pt x="181" y="186"/>
                  <a:pt x="177" y="182"/>
                  <a:pt x="171" y="182"/>
                </a:cubicBezTo>
                <a:cubicBezTo>
                  <a:pt x="162" y="182"/>
                  <a:pt x="160" y="176"/>
                  <a:pt x="160" y="171"/>
                </a:cubicBezTo>
                <a:cubicBezTo>
                  <a:pt x="160" y="107"/>
                  <a:pt x="160" y="107"/>
                  <a:pt x="160" y="107"/>
                </a:cubicBezTo>
                <a:cubicBezTo>
                  <a:pt x="160" y="101"/>
                  <a:pt x="155" y="96"/>
                  <a:pt x="149" y="96"/>
                </a:cubicBezTo>
                <a:cubicBezTo>
                  <a:pt x="143" y="96"/>
                  <a:pt x="139" y="101"/>
                  <a:pt x="139" y="107"/>
                </a:cubicBezTo>
                <a:cubicBezTo>
                  <a:pt x="139" y="171"/>
                  <a:pt x="139" y="171"/>
                  <a:pt x="139" y="171"/>
                </a:cubicBezTo>
                <a:cubicBezTo>
                  <a:pt x="139" y="182"/>
                  <a:pt x="149" y="197"/>
                  <a:pt x="160" y="201"/>
                </a:cubicBezTo>
                <a:cubicBezTo>
                  <a:pt x="160" y="385"/>
                  <a:pt x="160" y="385"/>
                  <a:pt x="160" y="385"/>
                </a:cubicBezTo>
                <a:cubicBezTo>
                  <a:pt x="160" y="397"/>
                  <a:pt x="169" y="416"/>
                  <a:pt x="192" y="416"/>
                </a:cubicBezTo>
                <a:cubicBezTo>
                  <a:pt x="192" y="416"/>
                  <a:pt x="192" y="416"/>
                  <a:pt x="192" y="416"/>
                </a:cubicBezTo>
                <a:cubicBezTo>
                  <a:pt x="192" y="416"/>
                  <a:pt x="192" y="416"/>
                  <a:pt x="192" y="416"/>
                </a:cubicBezTo>
                <a:cubicBezTo>
                  <a:pt x="215" y="416"/>
                  <a:pt x="224" y="397"/>
                  <a:pt x="224" y="384"/>
                </a:cubicBezTo>
                <a:cubicBezTo>
                  <a:pt x="224" y="201"/>
                  <a:pt x="224" y="201"/>
                  <a:pt x="224" y="201"/>
                </a:cubicBezTo>
                <a:cubicBezTo>
                  <a:pt x="239" y="197"/>
                  <a:pt x="245" y="182"/>
                  <a:pt x="245" y="171"/>
                </a:cubicBezTo>
                <a:lnTo>
                  <a:pt x="245" y="107"/>
                </a:lnTo>
                <a:close/>
                <a:moveTo>
                  <a:pt x="341" y="107"/>
                </a:moveTo>
                <a:cubicBezTo>
                  <a:pt x="341" y="103"/>
                  <a:pt x="339" y="100"/>
                  <a:pt x="336" y="98"/>
                </a:cubicBezTo>
                <a:cubicBezTo>
                  <a:pt x="333" y="96"/>
                  <a:pt x="329" y="96"/>
                  <a:pt x="326" y="98"/>
                </a:cubicBezTo>
                <a:cubicBezTo>
                  <a:pt x="323" y="99"/>
                  <a:pt x="267" y="130"/>
                  <a:pt x="267" y="224"/>
                </a:cubicBezTo>
                <a:cubicBezTo>
                  <a:pt x="267" y="227"/>
                  <a:pt x="268" y="230"/>
                  <a:pt x="270" y="232"/>
                </a:cubicBezTo>
                <a:cubicBezTo>
                  <a:pt x="288" y="250"/>
                  <a:pt x="288" y="250"/>
                  <a:pt x="288" y="250"/>
                </a:cubicBezTo>
                <a:cubicBezTo>
                  <a:pt x="277" y="384"/>
                  <a:pt x="277" y="384"/>
                  <a:pt x="277" y="384"/>
                </a:cubicBezTo>
                <a:cubicBezTo>
                  <a:pt x="277" y="386"/>
                  <a:pt x="278" y="416"/>
                  <a:pt x="331" y="416"/>
                </a:cubicBezTo>
                <a:cubicBezTo>
                  <a:pt x="337" y="416"/>
                  <a:pt x="341" y="412"/>
                  <a:pt x="341" y="406"/>
                </a:cubicBezTo>
                <a:lnTo>
                  <a:pt x="341" y="107"/>
                </a:lnTo>
                <a:close/>
              </a:path>
            </a:pathLst>
          </a:custGeom>
          <a:solidFill>
            <a:srgbClr val="E41E27"/>
          </a:solidFill>
          <a:ln>
            <a:noFill/>
          </a:ln>
        </p:spPr>
        <p:txBody>
          <a:bodyPr vert="horz" wrap="none" lIns="0" tIns="0" rIns="0" bIns="0" numCol="1" anchor="ctr" anchorCtr="0" compatLnSpc="1">
            <a:prstTxWarp prst="textNoShape">
              <a:avLst/>
            </a:prstTxWarp>
          </a:bodyPr>
          <a:lstStyle/>
          <a:p>
            <a:pPr algn="ctr">
              <a:spcBef>
                <a:spcPts val="0"/>
              </a:spcBef>
            </a:pPr>
            <a:endParaRPr lang="en-GB" sz="1200" dirty="0"/>
          </a:p>
        </p:txBody>
      </p:sp>
      <p:grpSp>
        <p:nvGrpSpPr>
          <p:cNvPr id="11" name="グループ化 10">
            <a:extLst>
              <a:ext uri="{FF2B5EF4-FFF2-40B4-BE49-F238E27FC236}">
                <a16:creationId xmlns:a16="http://schemas.microsoft.com/office/drawing/2014/main" id="{DAE7EF97-0A1F-4081-B219-23BBD2CC6DB3}"/>
              </a:ext>
            </a:extLst>
          </p:cNvPr>
          <p:cNvGrpSpPr/>
          <p:nvPr/>
        </p:nvGrpSpPr>
        <p:grpSpPr>
          <a:xfrm>
            <a:off x="470655" y="348721"/>
            <a:ext cx="5916691" cy="579362"/>
            <a:chOff x="-35336" y="348721"/>
            <a:chExt cx="5916691" cy="579362"/>
          </a:xfrm>
        </p:grpSpPr>
        <p:sp>
          <p:nvSpPr>
            <p:cNvPr id="12" name="正方形/長方形 11"/>
            <p:cNvSpPr/>
            <p:nvPr/>
          </p:nvSpPr>
          <p:spPr bwMode="gray">
            <a:xfrm>
              <a:off x="1705841"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E41E27"/>
                  </a:solidFill>
                  <a:latin typeface="メイリオ" panose="020B0604030504040204" pitchFamily="50" charset="-128"/>
                  <a:ea typeface="メイリオ" panose="020B0604030504040204" pitchFamily="50" charset="-128"/>
                </a:rPr>
                <a:t>食品ロス削減意向実態アンケート</a:t>
              </a:r>
            </a:p>
          </p:txBody>
        </p:sp>
        <p:sp>
          <p:nvSpPr>
            <p:cNvPr id="14" name="テキスト ボックス 13"/>
            <p:cNvSpPr txBox="1"/>
            <p:nvPr/>
          </p:nvSpPr>
          <p:spPr>
            <a:xfrm>
              <a:off x="1730555" y="701492"/>
              <a:ext cx="41508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食品ロスの削減意向を調査しています。わかる範囲でお答えください。</a:t>
              </a:r>
            </a:p>
          </p:txBody>
        </p:sp>
        <p:pic>
          <p:nvPicPr>
            <p:cNvPr id="4" name="図 3">
              <a:extLst>
                <a:ext uri="{FF2B5EF4-FFF2-40B4-BE49-F238E27FC236}">
                  <a16:creationId xmlns:a16="http://schemas.microsoft.com/office/drawing/2014/main" id="{F5B6AB82-1174-4776-A861-67BC225CC0A2}"/>
                </a:ext>
              </a:extLst>
            </p:cNvPr>
            <p:cNvPicPr>
              <a:picLocks noChangeAspect="1"/>
            </p:cNvPicPr>
            <p:nvPr/>
          </p:nvPicPr>
          <p:blipFill>
            <a:blip r:embed="rId8"/>
            <a:stretch>
              <a:fillRect/>
            </a:stretch>
          </p:blipFill>
          <p:spPr>
            <a:xfrm>
              <a:off x="-35336" y="350668"/>
              <a:ext cx="1621584" cy="576000"/>
            </a:xfrm>
            <a:prstGeom prst="rect">
              <a:avLst/>
            </a:prstGeom>
          </p:spPr>
        </p:pic>
      </p:grpSp>
      <p:sp>
        <p:nvSpPr>
          <p:cNvPr id="40" name="四角形: 角を丸くする 39">
            <a:extLst>
              <a:ext uri="{FF2B5EF4-FFF2-40B4-BE49-F238E27FC236}">
                <a16:creationId xmlns:a16="http://schemas.microsoft.com/office/drawing/2014/main" id="{CC9B7D5F-E1AB-404B-B957-99972590A964}"/>
              </a:ext>
            </a:extLst>
          </p:cNvPr>
          <p:cNvSpPr/>
          <p:nvPr/>
        </p:nvSpPr>
        <p:spPr bwMode="gray">
          <a:xfrm>
            <a:off x="-1846188" y="350668"/>
            <a:ext cx="1800000" cy="576000"/>
          </a:xfrm>
          <a:prstGeom prst="roundRect">
            <a:avLst/>
          </a:prstGeom>
          <a:solidFill>
            <a:srgbClr val="BBBCBC"/>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1200" dirty="0"/>
              <a:t>公式ロゴ→</a:t>
            </a:r>
            <a:endParaRPr kumimoji="1" lang="en-US" altLang="ja-JP" sz="1200" dirty="0"/>
          </a:p>
          <a:p>
            <a:pPr algn="ctr">
              <a:buFont typeface="Wingdings 2" pitchFamily="18" charset="2"/>
              <a:buNone/>
            </a:pPr>
            <a:r>
              <a:rPr kumimoji="1" lang="ja-JP" altLang="en-US" sz="1200" dirty="0"/>
              <a:t>（要</a:t>
            </a:r>
            <a:r>
              <a:rPr kumimoji="1" lang="ja-JP" altLang="en-US" sz="1200" dirty="0">
                <a:hlinkClick r:id="rId9"/>
              </a:rPr>
              <a:t>利用申請</a:t>
            </a:r>
            <a:r>
              <a:rPr kumimoji="1" lang="ja-JP" altLang="en-US" sz="1200" dirty="0"/>
              <a:t>）</a:t>
            </a:r>
          </a:p>
        </p:txBody>
      </p:sp>
    </p:spTree>
    <p:extLst>
      <p:ext uri="{BB962C8B-B14F-4D97-AF65-F5344CB8AC3E}">
        <p14:creationId xmlns:p14="http://schemas.microsoft.com/office/powerpoint/2010/main" val="29898779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395" name="think-cell スライド" r:id="rId5" imgW="563" imgH="564" progId="TCLayout.ActiveDocument.1">
                  <p:embed/>
                </p:oleObj>
              </mc:Choice>
              <mc:Fallback>
                <p:oleObj name="think-cell スライド" r:id="rId5" imgW="563" imgH="564" progId="TCLayout.ActiveDocument.1">
                  <p:embed/>
                  <p:pic>
                    <p:nvPicPr>
                      <p:cNvPr id="3" name="オブジェクト 2" hidden="1"/>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396" name="think-cell Slide" r:id="rId7" imgW="563" imgH="564" progId="TCLayout.ActiveDocument.1">
                  <p:embed/>
                </p:oleObj>
              </mc:Choice>
              <mc:Fallback>
                <p:oleObj name="think-cell Slide" r:id="rId7" imgW="563" imgH="564" progId="TCLayout.ActiveDocument.1">
                  <p:embed/>
                  <p:pic>
                    <p:nvPicPr>
                      <p:cNvPr id="2" name="オブジェクト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角丸四角形 4"/>
          <p:cNvSpPr/>
          <p:nvPr/>
        </p:nvSpPr>
        <p:spPr bwMode="gray">
          <a:xfrm>
            <a:off x="279000" y="1027427"/>
            <a:ext cx="6300000" cy="266705"/>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20" name="テキスト ボックス 19"/>
          <p:cNvSpPr txBox="1"/>
          <p:nvPr/>
        </p:nvSpPr>
        <p:spPr>
          <a:xfrm>
            <a:off x="279000" y="1325169"/>
            <a:ext cx="6300000" cy="441159"/>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endParaRPr kumimoji="1" lang="en-US" altLang="ja-JP" sz="1050" dirty="0">
              <a:latin typeface="メイリオ" panose="020B0604030504040204" pitchFamily="50" charset="-128"/>
              <a:ea typeface="メイリオ" panose="020B0604030504040204" pitchFamily="50" charset="-128"/>
            </a:endParaRPr>
          </a:p>
        </p:txBody>
      </p:sp>
      <p:sp>
        <p:nvSpPr>
          <p:cNvPr id="7" name="角丸四角形 6"/>
          <p:cNvSpPr/>
          <p:nvPr/>
        </p:nvSpPr>
        <p:spPr bwMode="gray">
          <a:xfrm>
            <a:off x="279000" y="1925249"/>
            <a:ext cx="6300000" cy="266705"/>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59" name="テキスト ボックス 58"/>
          <p:cNvSpPr txBox="1"/>
          <p:nvPr/>
        </p:nvSpPr>
        <p:spPr>
          <a:xfrm>
            <a:off x="278999" y="2629602"/>
            <a:ext cx="630000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いつも行っている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気づいたときに行っている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行っていないが、行いたいと思っている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行っておらず、行いたいとも思わない</a:t>
            </a:r>
            <a:endParaRPr kumimoji="1" lang="en-US" altLang="ja-JP" sz="1050" dirty="0">
              <a:latin typeface="メイリオ" panose="020B0604030504040204" pitchFamily="50" charset="-128"/>
              <a:ea typeface="メイリオ" panose="020B0604030504040204" pitchFamily="50" charset="-128"/>
            </a:endParaRPr>
          </a:p>
        </p:txBody>
      </p:sp>
      <p:sp>
        <p:nvSpPr>
          <p:cNvPr id="57" name="角丸四角形 56"/>
          <p:cNvSpPr/>
          <p:nvPr/>
        </p:nvSpPr>
        <p:spPr bwMode="gray">
          <a:xfrm>
            <a:off x="279000" y="3493775"/>
            <a:ext cx="6300000" cy="266705"/>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66" name="テキスト ボックス 65"/>
          <p:cNvSpPr txBox="1"/>
          <p:nvPr/>
        </p:nvSpPr>
        <p:spPr>
          <a:xfrm>
            <a:off x="279000" y="3827521"/>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イベントに参加して</a:t>
            </a:r>
            <a:r>
              <a:rPr kumimoji="1" lang="ja-JP" altLang="en-US" sz="1200" dirty="0">
                <a:latin typeface="メイリオ" panose="020B0604030504040204" pitchFamily="50" charset="-128"/>
                <a:ea typeface="メイリオ" panose="020B0604030504040204" pitchFamily="50" charset="-128"/>
              </a:rPr>
              <a:t>、食品ロスを減らしたいと思いましたか（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68" name="テキスト ボックス 67"/>
          <p:cNvSpPr txBox="1"/>
          <p:nvPr/>
        </p:nvSpPr>
        <p:spPr>
          <a:xfrm>
            <a:off x="278999" y="4215279"/>
            <a:ext cx="6300000" cy="82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いつも行っており、今後も行いたい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これまでたまに行っていたが、今後はいつも行いたい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できるときに行いたい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行いたいとは思わない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sp>
        <p:nvSpPr>
          <p:cNvPr id="10" name="角丸四角形 9"/>
          <p:cNvSpPr/>
          <p:nvPr/>
        </p:nvSpPr>
        <p:spPr bwMode="gray">
          <a:xfrm>
            <a:off x="279000" y="7431111"/>
            <a:ext cx="6300000" cy="266705"/>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60" name="テキスト ボックス 59"/>
          <p:cNvSpPr txBox="1"/>
          <p:nvPr/>
        </p:nvSpPr>
        <p:spPr>
          <a:xfrm>
            <a:off x="278999" y="7728853"/>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900" dirty="0">
                <a:latin typeface="メイリオ" panose="020B0604030504040204" pitchFamily="50" charset="-128"/>
                <a:ea typeface="メイリオ" panose="020B0604030504040204" pitchFamily="50" charset="-128"/>
              </a:rPr>
              <a:t>保護者様がご記入ください</a:t>
            </a:r>
            <a:r>
              <a:rPr kumimoji="1" lang="ja-JP" altLang="en-US" sz="1200" dirty="0">
                <a:latin typeface="メイリオ" panose="020B0604030504040204" pitchFamily="50" charset="-128"/>
                <a:ea typeface="メイリオ" panose="020B0604030504040204" pitchFamily="50" charset="-128"/>
              </a:rPr>
              <a:t>）</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grpSp>
        <p:nvGrpSpPr>
          <p:cNvPr id="76" name="グループ化 75"/>
          <p:cNvGrpSpPr/>
          <p:nvPr/>
        </p:nvGrpSpPr>
        <p:grpSpPr>
          <a:xfrm>
            <a:off x="278999" y="7982985"/>
            <a:ext cx="6300001" cy="503841"/>
            <a:chOff x="278999" y="7885586"/>
            <a:chExt cx="6300001" cy="503841"/>
          </a:xfrm>
        </p:grpSpPr>
        <p:sp>
          <p:nvSpPr>
            <p:cNvPr id="80" name="テキスト ボックス 79"/>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1" name="テキスト ボックス 70"/>
          <p:cNvSpPr txBox="1"/>
          <p:nvPr/>
        </p:nvSpPr>
        <p:spPr>
          <a:xfrm>
            <a:off x="287338" y="6264190"/>
            <a:ext cx="6300000" cy="100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地球温暖化を止めるため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もったいないと思うため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みんな（周りの人）が食品ロスを減らしているため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3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endParaRPr kumimoji="1" lang="en-US" altLang="ja-JP" sz="3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endParaRPr kumimoji="1" lang="en-US" altLang="ja-JP" sz="1050" dirty="0">
              <a:latin typeface="メイリオ" panose="020B0604030504040204" pitchFamily="50" charset="-128"/>
              <a:ea typeface="メイリオ" panose="020B0604030504040204" pitchFamily="50" charset="-128"/>
            </a:endParaRPr>
          </a:p>
        </p:txBody>
      </p:sp>
      <p:sp>
        <p:nvSpPr>
          <p:cNvPr id="9" name="角丸四角形 8"/>
          <p:cNvSpPr/>
          <p:nvPr/>
        </p:nvSpPr>
        <p:spPr bwMode="gray">
          <a:xfrm>
            <a:off x="279000" y="5202200"/>
            <a:ext cx="6300000" cy="266705"/>
          </a:xfrm>
          <a:prstGeom prst="roundRect">
            <a:avLst/>
          </a:prstGeom>
          <a:solidFill>
            <a:srgbClr val="E41E27"/>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72" name="テキスト ボックス 71"/>
          <p:cNvSpPr txBox="1"/>
          <p:nvPr/>
        </p:nvSpPr>
        <p:spPr>
          <a:xfrm>
            <a:off x="279000" y="5960419"/>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なぜ、食品ロスを減らしたいと思いましたか（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sp>
        <p:nvSpPr>
          <p:cNvPr id="42" name="テキスト ボックス 41"/>
          <p:cNvSpPr txBox="1"/>
          <p:nvPr/>
        </p:nvSpPr>
        <p:spPr>
          <a:xfrm>
            <a:off x="298301" y="5504937"/>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Q3</a:t>
            </a:r>
            <a:r>
              <a:rPr kumimoji="1" lang="ja-JP" altLang="en-US" sz="900" dirty="0">
                <a:latin typeface="メイリオ" panose="020B0604030504040204" pitchFamily="50" charset="-128"/>
                <a:ea typeface="メイリオ" panose="020B0604030504040204" pitchFamily="50" charset="-128"/>
              </a:rPr>
              <a:t>で「いつも行っており、今後も行いたい」「これまでたまに行っていたが、今後はいつも行いたい」「できるときに行いたい」と答えた方に質問です。</a:t>
            </a:r>
            <a:endParaRPr kumimoji="1" lang="en-US" altLang="ja-JP" sz="9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464B787E-6190-4E47-8337-1EC7D61E82EB}"/>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44" name="グループ化 43">
            <a:extLst>
              <a:ext uri="{FF2B5EF4-FFF2-40B4-BE49-F238E27FC236}">
                <a16:creationId xmlns:a16="http://schemas.microsoft.com/office/drawing/2014/main" id="{B433613A-9D4A-4338-8A76-7230D2C83A8C}"/>
              </a:ext>
            </a:extLst>
          </p:cNvPr>
          <p:cNvGrpSpPr/>
          <p:nvPr/>
        </p:nvGrpSpPr>
        <p:grpSpPr>
          <a:xfrm>
            <a:off x="277941" y="8660450"/>
            <a:ext cx="6301059" cy="1127621"/>
            <a:chOff x="277941" y="8660450"/>
            <a:chExt cx="6301059" cy="1127621"/>
          </a:xfrm>
        </p:grpSpPr>
        <p:grpSp>
          <p:nvGrpSpPr>
            <p:cNvPr id="45" name="グループ化 44">
              <a:extLst>
                <a:ext uri="{FF2B5EF4-FFF2-40B4-BE49-F238E27FC236}">
                  <a16:creationId xmlns:a16="http://schemas.microsoft.com/office/drawing/2014/main" id="{7CB05586-A872-4419-BCBA-8866902F2455}"/>
                </a:ext>
              </a:extLst>
            </p:cNvPr>
            <p:cNvGrpSpPr/>
            <p:nvPr/>
          </p:nvGrpSpPr>
          <p:grpSpPr>
            <a:xfrm>
              <a:off x="277941" y="8883574"/>
              <a:ext cx="6301059" cy="904497"/>
              <a:chOff x="277941" y="8883574"/>
              <a:chExt cx="6301059" cy="904497"/>
            </a:xfrm>
          </p:grpSpPr>
          <p:sp>
            <p:nvSpPr>
              <p:cNvPr id="47" name="正方形/長方形 46">
                <a:extLst>
                  <a:ext uri="{FF2B5EF4-FFF2-40B4-BE49-F238E27FC236}">
                    <a16:creationId xmlns:a16="http://schemas.microsoft.com/office/drawing/2014/main" id="{D19FDC08-5FD0-4C75-8EAF-FFEC7051549F}"/>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a:t>
                </a:r>
                <a:br>
                  <a:rPr kumimoji="1" lang="en-US" altLang="ja-JP" sz="600" dirty="0">
                    <a:ea typeface="メイリオ" panose="020B0604030504040204" pitchFamily="50" charset="-128"/>
                  </a:rPr>
                </a:br>
                <a:r>
                  <a:rPr kumimoji="1" lang="ja-JP" altLang="en-US" sz="600" dirty="0">
                    <a:ea typeface="メイリオ" panose="020B0604030504040204" pitchFamily="50" charset="-128"/>
                  </a:rPr>
                  <a:t>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D839BBB-C739-420F-9060-DEF5FAE04FE6}"/>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46" name="テキスト ボックス 45">
              <a:extLst>
                <a:ext uri="{FF2B5EF4-FFF2-40B4-BE49-F238E27FC236}">
                  <a16:creationId xmlns:a16="http://schemas.microsoft.com/office/drawing/2014/main" id="{87CA78C9-C794-438A-B02F-B3FE6B4AB2AC}"/>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
        <p:nvSpPr>
          <p:cNvPr id="38" name="Freeform 159">
            <a:extLst>
              <a:ext uri="{FF2B5EF4-FFF2-40B4-BE49-F238E27FC236}">
                <a16:creationId xmlns:a16="http://schemas.microsoft.com/office/drawing/2014/main" id="{05403245-B255-4AAB-83D9-B49BC81ECF35}"/>
              </a:ext>
            </a:extLst>
          </p:cNvPr>
          <p:cNvSpPr>
            <a:spLocks noChangeAspect="1" noEditPoints="1"/>
          </p:cNvSpPr>
          <p:nvPr/>
        </p:nvSpPr>
        <p:spPr bwMode="gray">
          <a:xfrm>
            <a:off x="-1234188" y="972782"/>
            <a:ext cx="576000" cy="576000"/>
          </a:xfrm>
          <a:custGeom>
            <a:avLst/>
            <a:gdLst>
              <a:gd name="T0" fmla="*/ 288 w 512"/>
              <a:gd name="T1" fmla="*/ 220 h 512"/>
              <a:gd name="T2" fmla="*/ 320 w 512"/>
              <a:gd name="T3" fmla="*/ 129 h 512"/>
              <a:gd name="T4" fmla="*/ 320 w 512"/>
              <a:gd name="T5" fmla="*/ 394 h 512"/>
              <a:gd name="T6" fmla="*/ 299 w 512"/>
              <a:gd name="T7" fmla="*/ 384 h 512"/>
              <a:gd name="T8" fmla="*/ 309 w 512"/>
              <a:gd name="T9" fmla="*/ 246 h 512"/>
              <a:gd name="T10" fmla="*/ 306 w 512"/>
              <a:gd name="T11" fmla="*/ 238 h 512"/>
              <a:gd name="T12" fmla="*/ 288 w 512"/>
              <a:gd name="T13" fmla="*/ 220 h 512"/>
              <a:gd name="T14" fmla="*/ 512 w 512"/>
              <a:gd name="T15" fmla="*/ 256 h 512"/>
              <a:gd name="T16" fmla="*/ 256 w 512"/>
              <a:gd name="T17" fmla="*/ 512 h 512"/>
              <a:gd name="T18" fmla="*/ 0 w 512"/>
              <a:gd name="T19" fmla="*/ 256 h 512"/>
              <a:gd name="T20" fmla="*/ 256 w 512"/>
              <a:gd name="T21" fmla="*/ 0 h 512"/>
              <a:gd name="T22" fmla="*/ 512 w 512"/>
              <a:gd name="T23" fmla="*/ 256 h 512"/>
              <a:gd name="T24" fmla="*/ 181 w 512"/>
              <a:gd name="T25" fmla="*/ 160 h 512"/>
              <a:gd name="T26" fmla="*/ 192 w 512"/>
              <a:gd name="T27" fmla="*/ 171 h 512"/>
              <a:gd name="T28" fmla="*/ 203 w 512"/>
              <a:gd name="T29" fmla="*/ 160 h 512"/>
              <a:gd name="T30" fmla="*/ 203 w 512"/>
              <a:gd name="T31" fmla="*/ 107 h 512"/>
              <a:gd name="T32" fmla="*/ 192 w 512"/>
              <a:gd name="T33" fmla="*/ 96 h 512"/>
              <a:gd name="T34" fmla="*/ 181 w 512"/>
              <a:gd name="T35" fmla="*/ 107 h 512"/>
              <a:gd name="T36" fmla="*/ 181 w 512"/>
              <a:gd name="T37" fmla="*/ 160 h 512"/>
              <a:gd name="T38" fmla="*/ 245 w 512"/>
              <a:gd name="T39" fmla="*/ 107 h 512"/>
              <a:gd name="T40" fmla="*/ 235 w 512"/>
              <a:gd name="T41" fmla="*/ 96 h 512"/>
              <a:gd name="T42" fmla="*/ 224 w 512"/>
              <a:gd name="T43" fmla="*/ 107 h 512"/>
              <a:gd name="T44" fmla="*/ 224 w 512"/>
              <a:gd name="T45" fmla="*/ 171 h 512"/>
              <a:gd name="T46" fmla="*/ 213 w 512"/>
              <a:gd name="T47" fmla="*/ 182 h 512"/>
              <a:gd name="T48" fmla="*/ 203 w 512"/>
              <a:gd name="T49" fmla="*/ 192 h 512"/>
              <a:gd name="T50" fmla="*/ 203 w 512"/>
              <a:gd name="T51" fmla="*/ 384 h 512"/>
              <a:gd name="T52" fmla="*/ 192 w 512"/>
              <a:gd name="T53" fmla="*/ 395 h 512"/>
              <a:gd name="T54" fmla="*/ 181 w 512"/>
              <a:gd name="T55" fmla="*/ 384 h 512"/>
              <a:gd name="T56" fmla="*/ 181 w 512"/>
              <a:gd name="T57" fmla="*/ 192 h 512"/>
              <a:gd name="T58" fmla="*/ 171 w 512"/>
              <a:gd name="T59" fmla="*/ 182 h 512"/>
              <a:gd name="T60" fmla="*/ 160 w 512"/>
              <a:gd name="T61" fmla="*/ 171 h 512"/>
              <a:gd name="T62" fmla="*/ 160 w 512"/>
              <a:gd name="T63" fmla="*/ 107 h 512"/>
              <a:gd name="T64" fmla="*/ 149 w 512"/>
              <a:gd name="T65" fmla="*/ 96 h 512"/>
              <a:gd name="T66" fmla="*/ 139 w 512"/>
              <a:gd name="T67" fmla="*/ 107 h 512"/>
              <a:gd name="T68" fmla="*/ 139 w 512"/>
              <a:gd name="T69" fmla="*/ 171 h 512"/>
              <a:gd name="T70" fmla="*/ 160 w 512"/>
              <a:gd name="T71" fmla="*/ 201 h 512"/>
              <a:gd name="T72" fmla="*/ 160 w 512"/>
              <a:gd name="T73" fmla="*/ 385 h 512"/>
              <a:gd name="T74" fmla="*/ 192 w 512"/>
              <a:gd name="T75" fmla="*/ 416 h 512"/>
              <a:gd name="T76" fmla="*/ 192 w 512"/>
              <a:gd name="T77" fmla="*/ 416 h 512"/>
              <a:gd name="T78" fmla="*/ 192 w 512"/>
              <a:gd name="T79" fmla="*/ 416 h 512"/>
              <a:gd name="T80" fmla="*/ 224 w 512"/>
              <a:gd name="T81" fmla="*/ 384 h 512"/>
              <a:gd name="T82" fmla="*/ 224 w 512"/>
              <a:gd name="T83" fmla="*/ 201 h 512"/>
              <a:gd name="T84" fmla="*/ 245 w 512"/>
              <a:gd name="T85" fmla="*/ 171 h 512"/>
              <a:gd name="T86" fmla="*/ 245 w 512"/>
              <a:gd name="T87" fmla="*/ 107 h 512"/>
              <a:gd name="T88" fmla="*/ 341 w 512"/>
              <a:gd name="T89" fmla="*/ 107 h 512"/>
              <a:gd name="T90" fmla="*/ 336 w 512"/>
              <a:gd name="T91" fmla="*/ 98 h 512"/>
              <a:gd name="T92" fmla="*/ 326 w 512"/>
              <a:gd name="T93" fmla="*/ 98 h 512"/>
              <a:gd name="T94" fmla="*/ 267 w 512"/>
              <a:gd name="T95" fmla="*/ 224 h 512"/>
              <a:gd name="T96" fmla="*/ 270 w 512"/>
              <a:gd name="T97" fmla="*/ 232 h 512"/>
              <a:gd name="T98" fmla="*/ 288 w 512"/>
              <a:gd name="T99" fmla="*/ 250 h 512"/>
              <a:gd name="T100" fmla="*/ 277 w 512"/>
              <a:gd name="T101" fmla="*/ 384 h 512"/>
              <a:gd name="T102" fmla="*/ 331 w 512"/>
              <a:gd name="T103" fmla="*/ 416 h 512"/>
              <a:gd name="T104" fmla="*/ 341 w 512"/>
              <a:gd name="T105" fmla="*/ 406 h 512"/>
              <a:gd name="T106" fmla="*/ 341 w 512"/>
              <a:gd name="T107" fmla="*/ 1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2" h="512">
                <a:moveTo>
                  <a:pt x="288" y="220"/>
                </a:moveTo>
                <a:cubicBezTo>
                  <a:pt x="289" y="172"/>
                  <a:pt x="307" y="144"/>
                  <a:pt x="320" y="129"/>
                </a:cubicBezTo>
                <a:cubicBezTo>
                  <a:pt x="320" y="394"/>
                  <a:pt x="320" y="394"/>
                  <a:pt x="320" y="394"/>
                </a:cubicBezTo>
                <a:cubicBezTo>
                  <a:pt x="305" y="393"/>
                  <a:pt x="299" y="387"/>
                  <a:pt x="299" y="384"/>
                </a:cubicBezTo>
                <a:cubicBezTo>
                  <a:pt x="309" y="246"/>
                  <a:pt x="309" y="246"/>
                  <a:pt x="309" y="246"/>
                </a:cubicBezTo>
                <a:cubicBezTo>
                  <a:pt x="310" y="243"/>
                  <a:pt x="308" y="240"/>
                  <a:pt x="306" y="238"/>
                </a:cubicBezTo>
                <a:lnTo>
                  <a:pt x="288" y="220"/>
                </a:ln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181" y="160"/>
                </a:moveTo>
                <a:cubicBezTo>
                  <a:pt x="181" y="166"/>
                  <a:pt x="186" y="171"/>
                  <a:pt x="192" y="171"/>
                </a:cubicBezTo>
                <a:cubicBezTo>
                  <a:pt x="198" y="171"/>
                  <a:pt x="203" y="166"/>
                  <a:pt x="203" y="160"/>
                </a:cubicBezTo>
                <a:cubicBezTo>
                  <a:pt x="203" y="107"/>
                  <a:pt x="203" y="107"/>
                  <a:pt x="203" y="107"/>
                </a:cubicBezTo>
                <a:cubicBezTo>
                  <a:pt x="203" y="101"/>
                  <a:pt x="198" y="96"/>
                  <a:pt x="192" y="96"/>
                </a:cubicBezTo>
                <a:cubicBezTo>
                  <a:pt x="186" y="96"/>
                  <a:pt x="181" y="101"/>
                  <a:pt x="181" y="107"/>
                </a:cubicBezTo>
                <a:lnTo>
                  <a:pt x="181" y="160"/>
                </a:lnTo>
                <a:close/>
                <a:moveTo>
                  <a:pt x="245" y="107"/>
                </a:moveTo>
                <a:cubicBezTo>
                  <a:pt x="245" y="101"/>
                  <a:pt x="241" y="96"/>
                  <a:pt x="235" y="96"/>
                </a:cubicBezTo>
                <a:cubicBezTo>
                  <a:pt x="229" y="96"/>
                  <a:pt x="224" y="101"/>
                  <a:pt x="224" y="107"/>
                </a:cubicBezTo>
                <a:cubicBezTo>
                  <a:pt x="224" y="171"/>
                  <a:pt x="224" y="171"/>
                  <a:pt x="224" y="171"/>
                </a:cubicBezTo>
                <a:cubicBezTo>
                  <a:pt x="224" y="176"/>
                  <a:pt x="222" y="182"/>
                  <a:pt x="213" y="182"/>
                </a:cubicBezTo>
                <a:cubicBezTo>
                  <a:pt x="207" y="182"/>
                  <a:pt x="203" y="186"/>
                  <a:pt x="203" y="192"/>
                </a:cubicBezTo>
                <a:cubicBezTo>
                  <a:pt x="203" y="384"/>
                  <a:pt x="203" y="384"/>
                  <a:pt x="203" y="384"/>
                </a:cubicBezTo>
                <a:cubicBezTo>
                  <a:pt x="203" y="388"/>
                  <a:pt x="201" y="395"/>
                  <a:pt x="192" y="395"/>
                </a:cubicBezTo>
                <a:cubicBezTo>
                  <a:pt x="183" y="395"/>
                  <a:pt x="182" y="388"/>
                  <a:pt x="181" y="384"/>
                </a:cubicBezTo>
                <a:cubicBezTo>
                  <a:pt x="181" y="192"/>
                  <a:pt x="181" y="192"/>
                  <a:pt x="181" y="192"/>
                </a:cubicBezTo>
                <a:cubicBezTo>
                  <a:pt x="181" y="186"/>
                  <a:pt x="177" y="182"/>
                  <a:pt x="171" y="182"/>
                </a:cubicBezTo>
                <a:cubicBezTo>
                  <a:pt x="162" y="182"/>
                  <a:pt x="160" y="176"/>
                  <a:pt x="160" y="171"/>
                </a:cubicBezTo>
                <a:cubicBezTo>
                  <a:pt x="160" y="107"/>
                  <a:pt x="160" y="107"/>
                  <a:pt x="160" y="107"/>
                </a:cubicBezTo>
                <a:cubicBezTo>
                  <a:pt x="160" y="101"/>
                  <a:pt x="155" y="96"/>
                  <a:pt x="149" y="96"/>
                </a:cubicBezTo>
                <a:cubicBezTo>
                  <a:pt x="143" y="96"/>
                  <a:pt x="139" y="101"/>
                  <a:pt x="139" y="107"/>
                </a:cubicBezTo>
                <a:cubicBezTo>
                  <a:pt x="139" y="171"/>
                  <a:pt x="139" y="171"/>
                  <a:pt x="139" y="171"/>
                </a:cubicBezTo>
                <a:cubicBezTo>
                  <a:pt x="139" y="182"/>
                  <a:pt x="149" y="197"/>
                  <a:pt x="160" y="201"/>
                </a:cubicBezTo>
                <a:cubicBezTo>
                  <a:pt x="160" y="385"/>
                  <a:pt x="160" y="385"/>
                  <a:pt x="160" y="385"/>
                </a:cubicBezTo>
                <a:cubicBezTo>
                  <a:pt x="160" y="397"/>
                  <a:pt x="169" y="416"/>
                  <a:pt x="192" y="416"/>
                </a:cubicBezTo>
                <a:cubicBezTo>
                  <a:pt x="192" y="416"/>
                  <a:pt x="192" y="416"/>
                  <a:pt x="192" y="416"/>
                </a:cubicBezTo>
                <a:cubicBezTo>
                  <a:pt x="192" y="416"/>
                  <a:pt x="192" y="416"/>
                  <a:pt x="192" y="416"/>
                </a:cubicBezTo>
                <a:cubicBezTo>
                  <a:pt x="215" y="416"/>
                  <a:pt x="224" y="397"/>
                  <a:pt x="224" y="384"/>
                </a:cubicBezTo>
                <a:cubicBezTo>
                  <a:pt x="224" y="201"/>
                  <a:pt x="224" y="201"/>
                  <a:pt x="224" y="201"/>
                </a:cubicBezTo>
                <a:cubicBezTo>
                  <a:pt x="239" y="197"/>
                  <a:pt x="245" y="182"/>
                  <a:pt x="245" y="171"/>
                </a:cubicBezTo>
                <a:lnTo>
                  <a:pt x="245" y="107"/>
                </a:lnTo>
                <a:close/>
                <a:moveTo>
                  <a:pt x="341" y="107"/>
                </a:moveTo>
                <a:cubicBezTo>
                  <a:pt x="341" y="103"/>
                  <a:pt x="339" y="100"/>
                  <a:pt x="336" y="98"/>
                </a:cubicBezTo>
                <a:cubicBezTo>
                  <a:pt x="333" y="96"/>
                  <a:pt x="329" y="96"/>
                  <a:pt x="326" y="98"/>
                </a:cubicBezTo>
                <a:cubicBezTo>
                  <a:pt x="323" y="99"/>
                  <a:pt x="267" y="130"/>
                  <a:pt x="267" y="224"/>
                </a:cubicBezTo>
                <a:cubicBezTo>
                  <a:pt x="267" y="227"/>
                  <a:pt x="268" y="230"/>
                  <a:pt x="270" y="232"/>
                </a:cubicBezTo>
                <a:cubicBezTo>
                  <a:pt x="288" y="250"/>
                  <a:pt x="288" y="250"/>
                  <a:pt x="288" y="250"/>
                </a:cubicBezTo>
                <a:cubicBezTo>
                  <a:pt x="277" y="384"/>
                  <a:pt x="277" y="384"/>
                  <a:pt x="277" y="384"/>
                </a:cubicBezTo>
                <a:cubicBezTo>
                  <a:pt x="277" y="386"/>
                  <a:pt x="278" y="416"/>
                  <a:pt x="331" y="416"/>
                </a:cubicBezTo>
                <a:cubicBezTo>
                  <a:pt x="337" y="416"/>
                  <a:pt x="341" y="412"/>
                  <a:pt x="341" y="406"/>
                </a:cubicBezTo>
                <a:lnTo>
                  <a:pt x="341" y="107"/>
                </a:lnTo>
                <a:close/>
              </a:path>
            </a:pathLst>
          </a:custGeom>
          <a:solidFill>
            <a:srgbClr val="E41E27"/>
          </a:solidFill>
          <a:ln>
            <a:noFill/>
          </a:ln>
        </p:spPr>
        <p:txBody>
          <a:bodyPr vert="horz" wrap="none" lIns="0" tIns="0" rIns="0" bIns="0" numCol="1" anchor="ctr" anchorCtr="0" compatLnSpc="1">
            <a:prstTxWarp prst="textNoShape">
              <a:avLst/>
            </a:prstTxWarp>
          </a:bodyPr>
          <a:lstStyle/>
          <a:p>
            <a:pPr algn="ctr">
              <a:spcBef>
                <a:spcPts val="0"/>
              </a:spcBef>
            </a:pPr>
            <a:endParaRPr lang="en-GB" sz="1200" dirty="0"/>
          </a:p>
        </p:txBody>
      </p:sp>
      <p:grpSp>
        <p:nvGrpSpPr>
          <p:cNvPr id="11" name="グループ化 10">
            <a:extLst>
              <a:ext uri="{FF2B5EF4-FFF2-40B4-BE49-F238E27FC236}">
                <a16:creationId xmlns:a16="http://schemas.microsoft.com/office/drawing/2014/main" id="{DAE7EF97-0A1F-4081-B219-23BBD2CC6DB3}"/>
              </a:ext>
            </a:extLst>
          </p:cNvPr>
          <p:cNvGrpSpPr/>
          <p:nvPr/>
        </p:nvGrpSpPr>
        <p:grpSpPr>
          <a:xfrm>
            <a:off x="470655" y="350668"/>
            <a:ext cx="5916691" cy="577415"/>
            <a:chOff x="-35336" y="350668"/>
            <a:chExt cx="5916691" cy="577415"/>
          </a:xfrm>
        </p:grpSpPr>
        <p:sp>
          <p:nvSpPr>
            <p:cNvPr id="14" name="テキスト ボックス 13"/>
            <p:cNvSpPr txBox="1"/>
            <p:nvPr/>
          </p:nvSpPr>
          <p:spPr>
            <a:xfrm>
              <a:off x="1730555" y="701492"/>
              <a:ext cx="41508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食品ロスの削減意向を調査しています。わかる範囲でお答えください。</a:t>
              </a:r>
            </a:p>
          </p:txBody>
        </p:sp>
        <p:pic>
          <p:nvPicPr>
            <p:cNvPr id="4" name="図 3">
              <a:extLst>
                <a:ext uri="{FF2B5EF4-FFF2-40B4-BE49-F238E27FC236}">
                  <a16:creationId xmlns:a16="http://schemas.microsoft.com/office/drawing/2014/main" id="{F5B6AB82-1174-4776-A861-67BC225CC0A2}"/>
                </a:ext>
              </a:extLst>
            </p:cNvPr>
            <p:cNvPicPr>
              <a:picLocks noChangeAspect="1"/>
            </p:cNvPicPr>
            <p:nvPr/>
          </p:nvPicPr>
          <p:blipFill>
            <a:blip r:embed="rId8"/>
            <a:stretch>
              <a:fillRect/>
            </a:stretch>
          </p:blipFill>
          <p:spPr>
            <a:xfrm>
              <a:off x="-35336" y="350668"/>
              <a:ext cx="1621584" cy="576000"/>
            </a:xfrm>
            <a:prstGeom prst="rect">
              <a:avLst/>
            </a:prstGeom>
          </p:spPr>
        </p:pic>
      </p:grpSp>
      <p:sp>
        <p:nvSpPr>
          <p:cNvPr id="40" name="四角形: 角を丸くする 39">
            <a:extLst>
              <a:ext uri="{FF2B5EF4-FFF2-40B4-BE49-F238E27FC236}">
                <a16:creationId xmlns:a16="http://schemas.microsoft.com/office/drawing/2014/main" id="{CC9B7D5F-E1AB-404B-B957-99972590A964}"/>
              </a:ext>
            </a:extLst>
          </p:cNvPr>
          <p:cNvSpPr/>
          <p:nvPr/>
        </p:nvSpPr>
        <p:spPr bwMode="gray">
          <a:xfrm>
            <a:off x="-1846188" y="350668"/>
            <a:ext cx="1800000" cy="576000"/>
          </a:xfrm>
          <a:prstGeom prst="roundRect">
            <a:avLst/>
          </a:prstGeom>
          <a:solidFill>
            <a:srgbClr val="BBBCBC"/>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1200" dirty="0"/>
              <a:t>公式ロゴ→</a:t>
            </a:r>
            <a:endParaRPr kumimoji="1" lang="en-US" altLang="ja-JP" sz="1200" dirty="0"/>
          </a:p>
          <a:p>
            <a:pPr algn="ctr">
              <a:buFont typeface="Wingdings 2" pitchFamily="18" charset="2"/>
              <a:buNone/>
            </a:pPr>
            <a:r>
              <a:rPr kumimoji="1" lang="ja-JP" altLang="en-US" sz="1200" dirty="0"/>
              <a:t>（要</a:t>
            </a:r>
            <a:r>
              <a:rPr kumimoji="1" lang="ja-JP" altLang="en-US" sz="1200" dirty="0">
                <a:hlinkClick r:id="rId9"/>
              </a:rPr>
              <a:t>利用申請</a:t>
            </a:r>
            <a:r>
              <a:rPr kumimoji="1" lang="ja-JP" altLang="en-US" sz="1200" dirty="0"/>
              <a:t>）</a:t>
            </a:r>
          </a:p>
        </p:txBody>
      </p:sp>
      <p:pic>
        <p:nvPicPr>
          <p:cNvPr id="49197" name="Picture 45">
            <a:extLst>
              <a:ext uri="{FF2B5EF4-FFF2-40B4-BE49-F238E27FC236}">
                <a16:creationId xmlns:a16="http://schemas.microsoft.com/office/drawing/2014/main" id="{D6A1432F-B7C5-49CD-9E41-1E064501720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41515" y="3812547"/>
            <a:ext cx="1159805" cy="1365385"/>
          </a:xfrm>
          <a:prstGeom prst="rect">
            <a:avLst/>
          </a:prstGeom>
          <a:noFill/>
          <a:extLst>
            <a:ext uri="{909E8E84-426E-40DD-AFC4-6F175D3DCCD1}">
              <a14:hiddenFill xmlns:a14="http://schemas.microsoft.com/office/drawing/2010/main">
                <a:solidFill>
                  <a:srgbClr val="FFFFFF"/>
                </a:solidFill>
              </a14:hiddenFill>
            </a:ext>
          </a:extLst>
        </p:spPr>
      </p:pic>
      <p:pic>
        <p:nvPicPr>
          <p:cNvPr id="49205" name="Picture 53" descr="おにぎりのイラスト">
            <a:extLst>
              <a:ext uri="{FF2B5EF4-FFF2-40B4-BE49-F238E27FC236}">
                <a16:creationId xmlns:a16="http://schemas.microsoft.com/office/drawing/2014/main" id="{5A1ED6B4-B43D-438A-8E7C-A68B141D1D1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7351" y="2797395"/>
            <a:ext cx="1128705" cy="6145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オブジェクト 5">
            <a:extLst>
              <a:ext uri="{FF2B5EF4-FFF2-40B4-BE49-F238E27FC236}">
                <a16:creationId xmlns:a16="http://schemas.microsoft.com/office/drawing/2014/main" id="{34808401-4D95-49F8-AE8D-BB611C3585FE}"/>
              </a:ext>
            </a:extLst>
          </p:cNvPr>
          <p:cNvGraphicFramePr>
            <a:graphicFrameLocks noChangeAspect="1"/>
          </p:cNvGraphicFramePr>
          <p:nvPr>
            <p:extLst>
              <p:ext uri="{D42A27DB-BD31-4B8C-83A1-F6EECF244321}">
                <p14:modId xmlns:p14="http://schemas.microsoft.com/office/powerpoint/2010/main" val="899359669"/>
              </p:ext>
            </p:extLst>
          </p:nvPr>
        </p:nvGraphicFramePr>
        <p:xfrm>
          <a:off x="2054225" y="180975"/>
          <a:ext cx="4538663" cy="755650"/>
        </p:xfrm>
        <a:graphic>
          <a:graphicData uri="http://schemas.openxmlformats.org/presentationml/2006/ole">
            <mc:AlternateContent xmlns:mc="http://schemas.openxmlformats.org/markup-compatibility/2006">
              <mc:Choice xmlns:v="urn:schemas-microsoft-com:vml" Requires="v">
                <p:oleObj spid="_x0000_s49397" name="Document" r:id="rId12" imgW="4614614" imgH="779851" progId="Word.Document.12">
                  <p:embed/>
                </p:oleObj>
              </mc:Choice>
              <mc:Fallback>
                <p:oleObj name="Document" r:id="rId12" imgW="4614614" imgH="779851" progId="Word.Document.12">
                  <p:embed/>
                  <p:pic>
                    <p:nvPicPr>
                      <p:cNvPr id="0" name=""/>
                      <p:cNvPicPr/>
                      <p:nvPr/>
                    </p:nvPicPr>
                    <p:blipFill>
                      <a:blip r:embed="rId13"/>
                      <a:stretch>
                        <a:fillRect/>
                      </a:stretch>
                    </p:blipFill>
                    <p:spPr>
                      <a:xfrm>
                        <a:off x="2054225" y="180975"/>
                        <a:ext cx="4538663" cy="755650"/>
                      </a:xfrm>
                      <a:prstGeom prst="rect">
                        <a:avLst/>
                      </a:prstGeom>
                    </p:spPr>
                  </p:pic>
                </p:oleObj>
              </mc:Fallback>
            </mc:AlternateContent>
          </a:graphicData>
        </a:graphic>
      </p:graphicFrame>
      <p:graphicFrame>
        <p:nvGraphicFramePr>
          <p:cNvPr id="49" name="オブジェクト 48">
            <a:extLst>
              <a:ext uri="{FF2B5EF4-FFF2-40B4-BE49-F238E27FC236}">
                <a16:creationId xmlns:a16="http://schemas.microsoft.com/office/drawing/2014/main" id="{39CD7CC5-70A6-411C-85E4-2362152CF954}"/>
              </a:ext>
            </a:extLst>
          </p:cNvPr>
          <p:cNvGraphicFramePr>
            <a:graphicFrameLocks noChangeAspect="1"/>
          </p:cNvGraphicFramePr>
          <p:nvPr>
            <p:extLst>
              <p:ext uri="{D42A27DB-BD31-4B8C-83A1-F6EECF244321}">
                <p14:modId xmlns:p14="http://schemas.microsoft.com/office/powerpoint/2010/main" val="3868794468"/>
              </p:ext>
            </p:extLst>
          </p:nvPr>
        </p:nvGraphicFramePr>
        <p:xfrm>
          <a:off x="332656" y="972746"/>
          <a:ext cx="4538663" cy="755650"/>
        </p:xfrm>
        <a:graphic>
          <a:graphicData uri="http://schemas.openxmlformats.org/presentationml/2006/ole">
            <mc:AlternateContent xmlns:mc="http://schemas.openxmlformats.org/markup-compatibility/2006">
              <mc:Choice xmlns:v="urn:schemas-microsoft-com:vml" Requires="v">
                <p:oleObj spid="_x0000_s49398" name="Document" r:id="rId14" imgW="4614614" imgH="779132" progId="Word.Document.12">
                  <p:embed/>
                </p:oleObj>
              </mc:Choice>
              <mc:Fallback>
                <p:oleObj name="Document" r:id="rId14" imgW="4614614" imgH="779132" progId="Word.Document.12">
                  <p:embed/>
                  <p:pic>
                    <p:nvPicPr>
                      <p:cNvPr id="6" name="オブジェクト 5">
                        <a:extLst>
                          <a:ext uri="{FF2B5EF4-FFF2-40B4-BE49-F238E27FC236}">
                            <a16:creationId xmlns:a16="http://schemas.microsoft.com/office/drawing/2014/main" id="{34808401-4D95-49F8-AE8D-BB611C3585FE}"/>
                          </a:ext>
                        </a:extLst>
                      </p:cNvPr>
                      <p:cNvPicPr/>
                      <p:nvPr/>
                    </p:nvPicPr>
                    <p:blipFill>
                      <a:blip r:embed="rId15"/>
                      <a:stretch>
                        <a:fillRect/>
                      </a:stretch>
                    </p:blipFill>
                    <p:spPr>
                      <a:xfrm>
                        <a:off x="332656" y="972746"/>
                        <a:ext cx="4538663" cy="755650"/>
                      </a:xfrm>
                      <a:prstGeom prst="rect">
                        <a:avLst/>
                      </a:prstGeom>
                    </p:spPr>
                  </p:pic>
                </p:oleObj>
              </mc:Fallback>
            </mc:AlternateContent>
          </a:graphicData>
        </a:graphic>
      </p:graphicFrame>
      <p:graphicFrame>
        <p:nvGraphicFramePr>
          <p:cNvPr id="50" name="オブジェクト 49">
            <a:extLst>
              <a:ext uri="{FF2B5EF4-FFF2-40B4-BE49-F238E27FC236}">
                <a16:creationId xmlns:a16="http://schemas.microsoft.com/office/drawing/2014/main" id="{7ECBF657-A667-47F8-93DE-A27BD97F3D79}"/>
              </a:ext>
            </a:extLst>
          </p:cNvPr>
          <p:cNvGraphicFramePr>
            <a:graphicFrameLocks noChangeAspect="1"/>
          </p:cNvGraphicFramePr>
          <p:nvPr>
            <p:extLst>
              <p:ext uri="{D42A27DB-BD31-4B8C-83A1-F6EECF244321}">
                <p14:modId xmlns:p14="http://schemas.microsoft.com/office/powerpoint/2010/main" val="1132521022"/>
              </p:ext>
            </p:extLst>
          </p:nvPr>
        </p:nvGraphicFramePr>
        <p:xfrm>
          <a:off x="332656" y="1865774"/>
          <a:ext cx="4521200" cy="762000"/>
        </p:xfrm>
        <a:graphic>
          <a:graphicData uri="http://schemas.openxmlformats.org/presentationml/2006/ole">
            <mc:AlternateContent xmlns:mc="http://schemas.openxmlformats.org/markup-compatibility/2006">
              <mc:Choice xmlns:v="urn:schemas-microsoft-com:vml" Requires="v">
                <p:oleObj spid="_x0000_s49399" name="Document" r:id="rId16" imgW="4614614" imgH="779132" progId="Word.Document.12">
                  <p:embed/>
                </p:oleObj>
              </mc:Choice>
              <mc:Fallback>
                <p:oleObj name="Document" r:id="rId16" imgW="4614614" imgH="779132" progId="Word.Document.12">
                  <p:embed/>
                  <p:pic>
                    <p:nvPicPr>
                      <p:cNvPr id="49" name="オブジェクト 48">
                        <a:extLst>
                          <a:ext uri="{FF2B5EF4-FFF2-40B4-BE49-F238E27FC236}">
                            <a16:creationId xmlns:a16="http://schemas.microsoft.com/office/drawing/2014/main" id="{39CD7CC5-70A6-411C-85E4-2362152CF954}"/>
                          </a:ext>
                        </a:extLst>
                      </p:cNvPr>
                      <p:cNvPicPr/>
                      <p:nvPr/>
                    </p:nvPicPr>
                    <p:blipFill>
                      <a:blip r:embed="rId17"/>
                      <a:stretch>
                        <a:fillRect/>
                      </a:stretch>
                    </p:blipFill>
                    <p:spPr>
                      <a:xfrm>
                        <a:off x="332656" y="1865774"/>
                        <a:ext cx="4521200" cy="762000"/>
                      </a:xfrm>
                      <a:prstGeom prst="rect">
                        <a:avLst/>
                      </a:prstGeom>
                    </p:spPr>
                  </p:pic>
                </p:oleObj>
              </mc:Fallback>
            </mc:AlternateContent>
          </a:graphicData>
        </a:graphic>
      </p:graphicFrame>
      <p:graphicFrame>
        <p:nvGraphicFramePr>
          <p:cNvPr id="51" name="オブジェクト 50">
            <a:extLst>
              <a:ext uri="{FF2B5EF4-FFF2-40B4-BE49-F238E27FC236}">
                <a16:creationId xmlns:a16="http://schemas.microsoft.com/office/drawing/2014/main" id="{94FB658D-4867-4A04-A0CF-E06B041940B1}"/>
              </a:ext>
            </a:extLst>
          </p:cNvPr>
          <p:cNvGraphicFramePr>
            <a:graphicFrameLocks noChangeAspect="1"/>
          </p:cNvGraphicFramePr>
          <p:nvPr>
            <p:extLst>
              <p:ext uri="{D42A27DB-BD31-4B8C-83A1-F6EECF244321}">
                <p14:modId xmlns:p14="http://schemas.microsoft.com/office/powerpoint/2010/main" val="3661008961"/>
              </p:ext>
            </p:extLst>
          </p:nvPr>
        </p:nvGraphicFramePr>
        <p:xfrm>
          <a:off x="334939" y="3435350"/>
          <a:ext cx="4521200" cy="762000"/>
        </p:xfrm>
        <a:graphic>
          <a:graphicData uri="http://schemas.openxmlformats.org/presentationml/2006/ole">
            <mc:AlternateContent xmlns:mc="http://schemas.openxmlformats.org/markup-compatibility/2006">
              <mc:Choice xmlns:v="urn:schemas-microsoft-com:vml" Requires="v">
                <p:oleObj spid="_x0000_s49400" name="Document" r:id="rId18" imgW="4614614" imgH="779132" progId="Word.Document.12">
                  <p:embed/>
                </p:oleObj>
              </mc:Choice>
              <mc:Fallback>
                <p:oleObj name="Document" r:id="rId18" imgW="4614614" imgH="779132" progId="Word.Document.12">
                  <p:embed/>
                  <p:pic>
                    <p:nvPicPr>
                      <p:cNvPr id="50" name="オブジェクト 49">
                        <a:extLst>
                          <a:ext uri="{FF2B5EF4-FFF2-40B4-BE49-F238E27FC236}">
                            <a16:creationId xmlns:a16="http://schemas.microsoft.com/office/drawing/2014/main" id="{7ECBF657-A667-47F8-93DE-A27BD97F3D79}"/>
                          </a:ext>
                        </a:extLst>
                      </p:cNvPr>
                      <p:cNvPicPr/>
                      <p:nvPr/>
                    </p:nvPicPr>
                    <p:blipFill>
                      <a:blip r:embed="rId19"/>
                      <a:stretch>
                        <a:fillRect/>
                      </a:stretch>
                    </p:blipFill>
                    <p:spPr>
                      <a:xfrm>
                        <a:off x="334939" y="3435350"/>
                        <a:ext cx="4521200" cy="762000"/>
                      </a:xfrm>
                      <a:prstGeom prst="rect">
                        <a:avLst/>
                      </a:prstGeom>
                    </p:spPr>
                  </p:pic>
                </p:oleObj>
              </mc:Fallback>
            </mc:AlternateContent>
          </a:graphicData>
        </a:graphic>
      </p:graphicFrame>
      <p:graphicFrame>
        <p:nvGraphicFramePr>
          <p:cNvPr id="52" name="オブジェクト 51">
            <a:extLst>
              <a:ext uri="{FF2B5EF4-FFF2-40B4-BE49-F238E27FC236}">
                <a16:creationId xmlns:a16="http://schemas.microsoft.com/office/drawing/2014/main" id="{E35159B8-1B84-499C-A199-43782135D998}"/>
              </a:ext>
            </a:extLst>
          </p:cNvPr>
          <p:cNvGraphicFramePr>
            <a:graphicFrameLocks noChangeAspect="1"/>
          </p:cNvGraphicFramePr>
          <p:nvPr>
            <p:extLst>
              <p:ext uri="{D42A27DB-BD31-4B8C-83A1-F6EECF244321}">
                <p14:modId xmlns:p14="http://schemas.microsoft.com/office/powerpoint/2010/main" val="794192416"/>
              </p:ext>
            </p:extLst>
          </p:nvPr>
        </p:nvGraphicFramePr>
        <p:xfrm>
          <a:off x="332656" y="5143500"/>
          <a:ext cx="4521200" cy="762000"/>
        </p:xfrm>
        <a:graphic>
          <a:graphicData uri="http://schemas.openxmlformats.org/presentationml/2006/ole">
            <mc:AlternateContent xmlns:mc="http://schemas.openxmlformats.org/markup-compatibility/2006">
              <mc:Choice xmlns:v="urn:schemas-microsoft-com:vml" Requires="v">
                <p:oleObj spid="_x0000_s49401" name="Document" r:id="rId20" imgW="4614614" imgH="779132" progId="Word.Document.12">
                  <p:embed/>
                </p:oleObj>
              </mc:Choice>
              <mc:Fallback>
                <p:oleObj name="Document" r:id="rId20" imgW="4614614" imgH="779132" progId="Word.Document.12">
                  <p:embed/>
                  <p:pic>
                    <p:nvPicPr>
                      <p:cNvPr id="51" name="オブジェクト 50">
                        <a:extLst>
                          <a:ext uri="{FF2B5EF4-FFF2-40B4-BE49-F238E27FC236}">
                            <a16:creationId xmlns:a16="http://schemas.microsoft.com/office/drawing/2014/main" id="{94FB658D-4867-4A04-A0CF-E06B041940B1}"/>
                          </a:ext>
                        </a:extLst>
                      </p:cNvPr>
                      <p:cNvPicPr/>
                      <p:nvPr/>
                    </p:nvPicPr>
                    <p:blipFill>
                      <a:blip r:embed="rId21"/>
                      <a:stretch>
                        <a:fillRect/>
                      </a:stretch>
                    </p:blipFill>
                    <p:spPr>
                      <a:xfrm>
                        <a:off x="332656" y="5143500"/>
                        <a:ext cx="4521200" cy="762000"/>
                      </a:xfrm>
                      <a:prstGeom prst="rect">
                        <a:avLst/>
                      </a:prstGeom>
                    </p:spPr>
                  </p:pic>
                </p:oleObj>
              </mc:Fallback>
            </mc:AlternateContent>
          </a:graphicData>
        </a:graphic>
      </p:graphicFrame>
      <p:graphicFrame>
        <p:nvGraphicFramePr>
          <p:cNvPr id="53" name="オブジェクト 52">
            <a:extLst>
              <a:ext uri="{FF2B5EF4-FFF2-40B4-BE49-F238E27FC236}">
                <a16:creationId xmlns:a16="http://schemas.microsoft.com/office/drawing/2014/main" id="{F44838A2-B85F-4F08-A2E0-DC5CAA8EA183}"/>
              </a:ext>
            </a:extLst>
          </p:cNvPr>
          <p:cNvGraphicFramePr>
            <a:graphicFrameLocks noChangeAspect="1"/>
          </p:cNvGraphicFramePr>
          <p:nvPr>
            <p:extLst>
              <p:ext uri="{D42A27DB-BD31-4B8C-83A1-F6EECF244321}">
                <p14:modId xmlns:p14="http://schemas.microsoft.com/office/powerpoint/2010/main" val="1275780837"/>
              </p:ext>
            </p:extLst>
          </p:nvPr>
        </p:nvGraphicFramePr>
        <p:xfrm>
          <a:off x="332656" y="7375729"/>
          <a:ext cx="4487863" cy="739775"/>
        </p:xfrm>
        <a:graphic>
          <a:graphicData uri="http://schemas.openxmlformats.org/presentationml/2006/ole">
            <mc:AlternateContent xmlns:mc="http://schemas.openxmlformats.org/markup-compatibility/2006">
              <mc:Choice xmlns:v="urn:schemas-microsoft-com:vml" Requires="v">
                <p:oleObj spid="_x0000_s49402" name="Document" r:id="rId22" imgW="4641251" imgH="769775" progId="Word.Document.12">
                  <p:embed/>
                </p:oleObj>
              </mc:Choice>
              <mc:Fallback>
                <p:oleObj name="Document" r:id="rId22" imgW="4641251" imgH="769775" progId="Word.Document.12">
                  <p:embed/>
                  <p:pic>
                    <p:nvPicPr>
                      <p:cNvPr id="52" name="オブジェクト 51">
                        <a:extLst>
                          <a:ext uri="{FF2B5EF4-FFF2-40B4-BE49-F238E27FC236}">
                            <a16:creationId xmlns:a16="http://schemas.microsoft.com/office/drawing/2014/main" id="{E35159B8-1B84-499C-A199-43782135D998}"/>
                          </a:ext>
                        </a:extLst>
                      </p:cNvPr>
                      <p:cNvPicPr/>
                      <p:nvPr/>
                    </p:nvPicPr>
                    <p:blipFill>
                      <a:blip r:embed="rId23"/>
                      <a:stretch>
                        <a:fillRect/>
                      </a:stretch>
                    </p:blipFill>
                    <p:spPr>
                      <a:xfrm>
                        <a:off x="332656" y="7375729"/>
                        <a:ext cx="4487863" cy="739775"/>
                      </a:xfrm>
                      <a:prstGeom prst="rect">
                        <a:avLst/>
                      </a:prstGeom>
                    </p:spPr>
                  </p:pic>
                </p:oleObj>
              </mc:Fallback>
            </mc:AlternateContent>
          </a:graphicData>
        </a:graphic>
      </p:graphicFrame>
      <p:graphicFrame>
        <p:nvGraphicFramePr>
          <p:cNvPr id="54" name="オブジェクト 53">
            <a:extLst>
              <a:ext uri="{FF2B5EF4-FFF2-40B4-BE49-F238E27FC236}">
                <a16:creationId xmlns:a16="http://schemas.microsoft.com/office/drawing/2014/main" id="{7E6EFBB6-44C6-4BFD-A5F7-43CABB32C725}"/>
              </a:ext>
            </a:extLst>
          </p:cNvPr>
          <p:cNvGraphicFramePr>
            <a:graphicFrameLocks noChangeAspect="1"/>
          </p:cNvGraphicFramePr>
          <p:nvPr>
            <p:extLst>
              <p:ext uri="{D42A27DB-BD31-4B8C-83A1-F6EECF244321}">
                <p14:modId xmlns:p14="http://schemas.microsoft.com/office/powerpoint/2010/main" val="716241522"/>
              </p:ext>
            </p:extLst>
          </p:nvPr>
        </p:nvGraphicFramePr>
        <p:xfrm>
          <a:off x="365125" y="1227138"/>
          <a:ext cx="6127750" cy="441325"/>
        </p:xfrm>
        <a:graphic>
          <a:graphicData uri="http://schemas.openxmlformats.org/presentationml/2006/ole">
            <mc:AlternateContent xmlns:mc="http://schemas.openxmlformats.org/markup-compatibility/2006">
              <mc:Choice xmlns:v="urn:schemas-microsoft-com:vml" Requires="v">
                <p:oleObj spid="_x0000_s49403" name="Document" r:id="rId24" imgW="6277319" imgH="457142" progId="Word.Document.12">
                  <p:embed/>
                </p:oleObj>
              </mc:Choice>
              <mc:Fallback>
                <p:oleObj name="Document" r:id="rId24" imgW="6277319" imgH="457142" progId="Word.Document.12">
                  <p:embed/>
                  <p:pic>
                    <p:nvPicPr>
                      <p:cNvPr id="49" name="オブジェクト 48">
                        <a:extLst>
                          <a:ext uri="{FF2B5EF4-FFF2-40B4-BE49-F238E27FC236}">
                            <a16:creationId xmlns:a16="http://schemas.microsoft.com/office/drawing/2014/main" id="{39CD7CC5-70A6-411C-85E4-2362152CF954}"/>
                          </a:ext>
                        </a:extLst>
                      </p:cNvPr>
                      <p:cNvPicPr/>
                      <p:nvPr/>
                    </p:nvPicPr>
                    <p:blipFill>
                      <a:blip r:embed="rId25"/>
                      <a:stretch>
                        <a:fillRect/>
                      </a:stretch>
                    </p:blipFill>
                    <p:spPr>
                      <a:xfrm>
                        <a:off x="365125" y="1227138"/>
                        <a:ext cx="6127750" cy="441325"/>
                      </a:xfrm>
                      <a:prstGeom prst="rect">
                        <a:avLst/>
                      </a:prstGeom>
                    </p:spPr>
                  </p:pic>
                </p:oleObj>
              </mc:Fallback>
            </mc:AlternateContent>
          </a:graphicData>
        </a:graphic>
      </p:graphicFrame>
      <p:graphicFrame>
        <p:nvGraphicFramePr>
          <p:cNvPr id="55" name="オブジェクト 54">
            <a:extLst>
              <a:ext uri="{FF2B5EF4-FFF2-40B4-BE49-F238E27FC236}">
                <a16:creationId xmlns:a16="http://schemas.microsoft.com/office/drawing/2014/main" id="{F0F6C1F9-45AD-4DC9-83DA-0606D705A8B8}"/>
              </a:ext>
            </a:extLst>
          </p:cNvPr>
          <p:cNvGraphicFramePr>
            <a:graphicFrameLocks noChangeAspect="1"/>
          </p:cNvGraphicFramePr>
          <p:nvPr>
            <p:extLst>
              <p:ext uri="{D42A27DB-BD31-4B8C-83A1-F6EECF244321}">
                <p14:modId xmlns:p14="http://schemas.microsoft.com/office/powerpoint/2010/main" val="173390119"/>
              </p:ext>
            </p:extLst>
          </p:nvPr>
        </p:nvGraphicFramePr>
        <p:xfrm>
          <a:off x="365125" y="1477963"/>
          <a:ext cx="6127750" cy="419100"/>
        </p:xfrm>
        <a:graphic>
          <a:graphicData uri="http://schemas.openxmlformats.org/presentationml/2006/ole">
            <mc:AlternateContent xmlns:mc="http://schemas.openxmlformats.org/markup-compatibility/2006">
              <mc:Choice xmlns:v="urn:schemas-microsoft-com:vml" Requires="v">
                <p:oleObj spid="_x0000_s49404" name="Document" r:id="rId26" imgW="6277319" imgH="457142" progId="Word.Document.12">
                  <p:embed/>
                </p:oleObj>
              </mc:Choice>
              <mc:Fallback>
                <p:oleObj name="Document" r:id="rId26" imgW="6277319" imgH="457142" progId="Word.Document.12">
                  <p:embed/>
                  <p:pic>
                    <p:nvPicPr>
                      <p:cNvPr id="54" name="オブジェクト 53">
                        <a:extLst>
                          <a:ext uri="{FF2B5EF4-FFF2-40B4-BE49-F238E27FC236}">
                            <a16:creationId xmlns:a16="http://schemas.microsoft.com/office/drawing/2014/main" id="{7E6EFBB6-44C6-4BFD-A5F7-43CABB32C725}"/>
                          </a:ext>
                        </a:extLst>
                      </p:cNvPr>
                      <p:cNvPicPr/>
                      <p:nvPr/>
                    </p:nvPicPr>
                    <p:blipFill>
                      <a:blip r:embed="rId27"/>
                      <a:stretch>
                        <a:fillRect/>
                      </a:stretch>
                    </p:blipFill>
                    <p:spPr>
                      <a:xfrm>
                        <a:off x="365125" y="1477963"/>
                        <a:ext cx="6127750" cy="419100"/>
                      </a:xfrm>
                      <a:prstGeom prst="rect">
                        <a:avLst/>
                      </a:prstGeom>
                    </p:spPr>
                  </p:pic>
                </p:oleObj>
              </mc:Fallback>
            </mc:AlternateContent>
          </a:graphicData>
        </a:graphic>
      </p:graphicFrame>
      <p:graphicFrame>
        <p:nvGraphicFramePr>
          <p:cNvPr id="56" name="オブジェクト 55">
            <a:extLst>
              <a:ext uri="{FF2B5EF4-FFF2-40B4-BE49-F238E27FC236}">
                <a16:creationId xmlns:a16="http://schemas.microsoft.com/office/drawing/2014/main" id="{3C4389F0-C8E6-4EEB-AE1C-B5673A02B811}"/>
              </a:ext>
            </a:extLst>
          </p:cNvPr>
          <p:cNvGraphicFramePr>
            <a:graphicFrameLocks noChangeAspect="1"/>
          </p:cNvGraphicFramePr>
          <p:nvPr>
            <p:extLst>
              <p:ext uri="{D42A27DB-BD31-4B8C-83A1-F6EECF244321}">
                <p14:modId xmlns:p14="http://schemas.microsoft.com/office/powerpoint/2010/main" val="2020298063"/>
              </p:ext>
            </p:extLst>
          </p:nvPr>
        </p:nvGraphicFramePr>
        <p:xfrm>
          <a:off x="288925" y="2155825"/>
          <a:ext cx="6484938" cy="884238"/>
        </p:xfrm>
        <a:graphic>
          <a:graphicData uri="http://schemas.openxmlformats.org/presentationml/2006/ole">
            <mc:AlternateContent xmlns:mc="http://schemas.openxmlformats.org/markup-compatibility/2006">
              <mc:Choice xmlns:v="urn:schemas-microsoft-com:vml" Requires="v">
                <p:oleObj spid="_x0000_s49405" name="Document" r:id="rId28" imgW="6643673" imgH="912844" progId="Word.Document.12">
                  <p:embed/>
                </p:oleObj>
              </mc:Choice>
              <mc:Fallback>
                <p:oleObj name="Document" r:id="rId28" imgW="6643673" imgH="912844" progId="Word.Document.12">
                  <p:embed/>
                  <p:pic>
                    <p:nvPicPr>
                      <p:cNvPr id="55" name="オブジェクト 54">
                        <a:extLst>
                          <a:ext uri="{FF2B5EF4-FFF2-40B4-BE49-F238E27FC236}">
                            <a16:creationId xmlns:a16="http://schemas.microsoft.com/office/drawing/2014/main" id="{F0F6C1F9-45AD-4DC9-83DA-0606D705A8B8}"/>
                          </a:ext>
                        </a:extLst>
                      </p:cNvPr>
                      <p:cNvPicPr/>
                      <p:nvPr/>
                    </p:nvPicPr>
                    <p:blipFill>
                      <a:blip r:embed="rId29"/>
                      <a:stretch>
                        <a:fillRect/>
                      </a:stretch>
                    </p:blipFill>
                    <p:spPr>
                      <a:xfrm>
                        <a:off x="288925" y="2155825"/>
                        <a:ext cx="6484938" cy="884238"/>
                      </a:xfrm>
                      <a:prstGeom prst="rect">
                        <a:avLst/>
                      </a:prstGeom>
                    </p:spPr>
                  </p:pic>
                </p:oleObj>
              </mc:Fallback>
            </mc:AlternateContent>
          </a:graphicData>
        </a:graphic>
      </p:graphicFrame>
      <p:sp>
        <p:nvSpPr>
          <p:cNvPr id="62" name="テキスト ボックス 61">
            <a:extLst>
              <a:ext uri="{FF2B5EF4-FFF2-40B4-BE49-F238E27FC236}">
                <a16:creationId xmlns:a16="http://schemas.microsoft.com/office/drawing/2014/main" id="{1ED0AD59-8A00-42C3-BB79-E3240D373177}"/>
              </a:ext>
            </a:extLst>
          </p:cNvPr>
          <p:cNvSpPr txBox="1"/>
          <p:nvPr/>
        </p:nvSpPr>
        <p:spPr>
          <a:xfrm>
            <a:off x="817215" y="2555560"/>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おこな</a:t>
            </a:r>
            <a:endParaRPr kumimoji="1" lang="en-US" altLang="ja-JP" sz="6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10F0B272-5433-47D7-8EA4-9EF385FEE4E0}"/>
              </a:ext>
            </a:extLst>
          </p:cNvPr>
          <p:cNvSpPr txBox="1"/>
          <p:nvPr/>
        </p:nvSpPr>
        <p:spPr>
          <a:xfrm>
            <a:off x="817215" y="4139736"/>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おこな</a:t>
            </a:r>
            <a:endParaRPr kumimoji="1" lang="en-US" altLang="ja-JP" sz="6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FDF88585-E740-475B-A64E-B5D391AF4ABB}"/>
              </a:ext>
            </a:extLst>
          </p:cNvPr>
          <p:cNvSpPr txBox="1"/>
          <p:nvPr/>
        </p:nvSpPr>
        <p:spPr>
          <a:xfrm>
            <a:off x="1268760" y="3743692"/>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さんか</a:t>
            </a:r>
            <a:endParaRPr kumimoji="1" lang="en-US" altLang="ja-JP" sz="6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00B6CD51-5E08-4911-85CC-8575DBD9EA2F}"/>
              </a:ext>
            </a:extLst>
          </p:cNvPr>
          <p:cNvSpPr txBox="1"/>
          <p:nvPr/>
        </p:nvSpPr>
        <p:spPr>
          <a:xfrm>
            <a:off x="476672" y="6182595"/>
            <a:ext cx="828092"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ちきゅうおんだんか</a:t>
            </a:r>
            <a:endParaRPr kumimoji="1" lang="en-US" altLang="ja-JP" sz="6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B1CCB085-2893-4A4C-80B1-BD1F25BC8DF6}"/>
              </a:ext>
            </a:extLst>
          </p:cNvPr>
          <p:cNvSpPr txBox="1"/>
          <p:nvPr/>
        </p:nvSpPr>
        <p:spPr>
          <a:xfrm>
            <a:off x="980728" y="6717970"/>
            <a:ext cx="828092"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ぐたいてき</a:t>
            </a:r>
            <a:endParaRPr kumimoji="1" lang="en-US" altLang="ja-JP" sz="6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29A5540B-BA49-4BDE-BD37-269433F62C8A}"/>
              </a:ext>
            </a:extLst>
          </p:cNvPr>
          <p:cNvSpPr txBox="1"/>
          <p:nvPr/>
        </p:nvSpPr>
        <p:spPr>
          <a:xfrm>
            <a:off x="440668" y="6923509"/>
            <a:ext cx="828092"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とく</a:t>
            </a:r>
            <a:endParaRPr kumimoji="1" lang="en-US" altLang="ja-JP" sz="6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FA5C786B-6EA3-4E2B-AD00-A0B96FA2833A}"/>
              </a:ext>
            </a:extLst>
          </p:cNvPr>
          <p:cNvSpPr txBox="1"/>
          <p:nvPr/>
        </p:nvSpPr>
        <p:spPr>
          <a:xfrm>
            <a:off x="764704" y="6923509"/>
            <a:ext cx="828092"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りゆう</a:t>
            </a:r>
            <a:endParaRPr kumimoji="1" lang="en-US" altLang="ja-JP" sz="6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C009EAB8-4C78-41A2-8789-722534A183E5}"/>
              </a:ext>
            </a:extLst>
          </p:cNvPr>
          <p:cNvSpPr txBox="1"/>
          <p:nvPr/>
        </p:nvSpPr>
        <p:spPr>
          <a:xfrm>
            <a:off x="1592796" y="7653300"/>
            <a:ext cx="828092"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じっし</a:t>
            </a:r>
            <a:endParaRPr kumimoji="1"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34849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89" name="think-cell スライド" r:id="rId4" imgW="563" imgH="564" progId="TCLayout.ActiveDocument.1">
                  <p:embed/>
                </p:oleObj>
              </mc:Choice>
              <mc:Fallback>
                <p:oleObj name="think-cell スライド" r:id="rId4" imgW="563" imgH="564" progId="TCLayout.ActiveDocument.1">
                  <p:embed/>
                  <p:pic>
                    <p:nvPicPr>
                      <p:cNvPr id="3" name="オブジェクト 2" hidden="1"/>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11" name="グループ化 10">
            <a:extLst>
              <a:ext uri="{FF2B5EF4-FFF2-40B4-BE49-F238E27FC236}">
                <a16:creationId xmlns:a16="http://schemas.microsoft.com/office/drawing/2014/main" id="{A0C86FC6-9EE0-4F8A-A82E-82EA8A838A2B}"/>
              </a:ext>
            </a:extLst>
          </p:cNvPr>
          <p:cNvGrpSpPr/>
          <p:nvPr/>
        </p:nvGrpSpPr>
        <p:grpSpPr>
          <a:xfrm>
            <a:off x="296652" y="873882"/>
            <a:ext cx="6264696" cy="474564"/>
            <a:chOff x="296652" y="920552"/>
            <a:chExt cx="6264696" cy="474564"/>
          </a:xfrm>
        </p:grpSpPr>
        <p:sp>
          <p:nvSpPr>
            <p:cNvPr id="5" name="角丸四角形 4"/>
            <p:cNvSpPr/>
            <p:nvPr/>
          </p:nvSpPr>
          <p:spPr bwMode="gray">
            <a:xfrm>
              <a:off x="297348" y="920552"/>
              <a:ext cx="6264000" cy="180000"/>
            </a:xfrm>
            <a:prstGeom prst="roundRect">
              <a:avLst/>
            </a:prstGeom>
            <a:solidFill>
              <a:schemeClr val="accent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050" b="1" dirty="0">
                  <a:solidFill>
                    <a:schemeClr val="bg1"/>
                  </a:solidFill>
                  <a:latin typeface="メイリオ" panose="020B0604030504040204" pitchFamily="50" charset="-128"/>
                  <a:ea typeface="メイリオ" panose="020B0604030504040204" pitchFamily="50" charset="-128"/>
                </a:rPr>
                <a:t>1</a:t>
              </a:r>
              <a:r>
                <a:rPr kumimoji="1" lang="ja-JP" altLang="en-US" sz="1050" b="1" dirty="0" err="1">
                  <a:solidFill>
                    <a:schemeClr val="bg1"/>
                  </a:solidFill>
                  <a:latin typeface="メイリオ" panose="020B0604030504040204" pitchFamily="50" charset="-128"/>
                  <a:ea typeface="メイリオ" panose="020B0604030504040204" pitchFamily="50" charset="-128"/>
                </a:rPr>
                <a:t>．</a:t>
              </a:r>
              <a:r>
                <a:rPr kumimoji="1" lang="ja-JP" altLang="en-US" sz="105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20" name="テキスト ボックス 19"/>
            <p:cNvSpPr txBox="1"/>
            <p:nvPr/>
          </p:nvSpPr>
          <p:spPr>
            <a:xfrm>
              <a:off x="296652" y="1113688"/>
              <a:ext cx="6264000" cy="281428"/>
            </a:xfrm>
            <a:prstGeom prst="rect">
              <a:avLst/>
            </a:prstGeom>
            <a:noFill/>
          </p:spPr>
          <p:txBody>
            <a:bodyPr wrap="square" lIns="36000" tIns="36000" rIns="36000" bIns="36000" rtlCol="0" anchor="t" anchorCtr="0">
              <a:noAutofit/>
            </a:bodyPr>
            <a:lstStyle/>
            <a:p>
              <a:pPr>
                <a:lnSpc>
                  <a:spcPts val="900"/>
                </a:lnSpc>
                <a:spcBef>
                  <a:spcPts val="400"/>
                </a:spcBef>
                <a:buSzPct val="100000"/>
                <a:tabLst>
                  <a:tab pos="450850" algn="l"/>
                </a:tabLst>
              </a:pPr>
              <a:r>
                <a:rPr kumimoji="1" lang="ja-JP" altLang="en-US" sz="900" dirty="0">
                  <a:highlight>
                    <a:srgbClr val="E8F6CF"/>
                  </a:highlight>
                  <a:latin typeface="メイリオ" panose="020B0604030504040204" pitchFamily="50" charset="-128"/>
                  <a:ea typeface="メイリオ" panose="020B0604030504040204" pitchFamily="50" charset="-128"/>
                </a:rPr>
                <a:t>性別</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 男性　□ 女性　□ その他</a:t>
              </a:r>
              <a:endParaRPr kumimoji="1" lang="en-US" altLang="ja-JP" sz="900" dirty="0">
                <a:latin typeface="メイリオ" panose="020B0604030504040204" pitchFamily="50" charset="-128"/>
                <a:ea typeface="メイリオ" panose="020B0604030504040204" pitchFamily="50" charset="-128"/>
              </a:endParaRPr>
            </a:p>
            <a:p>
              <a:pPr>
                <a:lnSpc>
                  <a:spcPts val="900"/>
                </a:lnSpc>
                <a:spcBef>
                  <a:spcPts val="400"/>
                </a:spcBef>
                <a:buSzPct val="100000"/>
                <a:tabLst>
                  <a:tab pos="450850" algn="l"/>
                </a:tabLst>
              </a:pPr>
              <a:r>
                <a:rPr kumimoji="1" lang="ja-JP" altLang="en-US" sz="900" dirty="0">
                  <a:highlight>
                    <a:srgbClr val="E8F6CF"/>
                  </a:highlight>
                  <a:latin typeface="メイリオ" panose="020B0604030504040204" pitchFamily="50" charset="-128"/>
                  <a:ea typeface="メイリオ" panose="020B0604030504040204" pitchFamily="50" charset="-128"/>
                </a:rPr>
                <a:t>年齢</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10</a:t>
              </a:r>
              <a:r>
                <a:rPr kumimoji="1" lang="ja-JP" altLang="en-US" sz="900" dirty="0">
                  <a:latin typeface="メイリオ" panose="020B0604030504040204" pitchFamily="50" charset="-128"/>
                  <a:ea typeface="メイリオ" panose="020B0604030504040204" pitchFamily="50" charset="-128"/>
                </a:rPr>
                <a:t>代以下　□ </a:t>
              </a:r>
              <a:r>
                <a:rPr kumimoji="1" lang="en-US" altLang="ja-JP" sz="900" dirty="0">
                  <a:latin typeface="メイリオ" panose="020B0604030504040204" pitchFamily="50" charset="-128"/>
                  <a:ea typeface="メイリオ" panose="020B0604030504040204" pitchFamily="50" charset="-128"/>
                </a:rPr>
                <a:t>20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30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40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50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60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70</a:t>
              </a:r>
              <a:r>
                <a:rPr kumimoji="1" lang="ja-JP" altLang="en-US" sz="900" dirty="0">
                  <a:latin typeface="メイリオ" panose="020B0604030504040204" pitchFamily="50" charset="-128"/>
                  <a:ea typeface="メイリオ" panose="020B0604030504040204" pitchFamily="50" charset="-128"/>
                </a:rPr>
                <a:t>代以上</a:t>
              </a:r>
              <a:endParaRPr kumimoji="1" lang="en-US" altLang="ja-JP" sz="900" dirty="0">
                <a:latin typeface="メイリオ" panose="020B0604030504040204" pitchFamily="50" charset="-128"/>
                <a:ea typeface="メイリオ" panose="020B0604030504040204" pitchFamily="50" charset="-128"/>
              </a:endParaRPr>
            </a:p>
          </p:txBody>
        </p:sp>
      </p:grpSp>
      <p:grpSp>
        <p:nvGrpSpPr>
          <p:cNvPr id="9" name="グループ化 8">
            <a:extLst>
              <a:ext uri="{FF2B5EF4-FFF2-40B4-BE49-F238E27FC236}">
                <a16:creationId xmlns:a16="http://schemas.microsoft.com/office/drawing/2014/main" id="{52E246E3-EF8D-46B5-8F37-4F10DF362638}"/>
              </a:ext>
            </a:extLst>
          </p:cNvPr>
          <p:cNvGrpSpPr/>
          <p:nvPr/>
        </p:nvGrpSpPr>
        <p:grpSpPr>
          <a:xfrm>
            <a:off x="277941" y="7979326"/>
            <a:ext cx="6329893" cy="779916"/>
            <a:chOff x="278999" y="7833317"/>
            <a:chExt cx="6329893" cy="779916"/>
          </a:xfrm>
        </p:grpSpPr>
        <p:sp>
          <p:nvSpPr>
            <p:cNvPr id="10" name="角丸四角形 9"/>
            <p:cNvSpPr/>
            <p:nvPr/>
          </p:nvSpPr>
          <p:spPr bwMode="gray">
            <a:xfrm>
              <a:off x="296652" y="7833317"/>
              <a:ext cx="6264000" cy="180000"/>
            </a:xfrm>
            <a:prstGeom prst="roundRect">
              <a:avLst/>
            </a:prstGeom>
            <a:solidFill>
              <a:srgbClr val="86BC25"/>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050" b="1" dirty="0">
                  <a:solidFill>
                    <a:schemeClr val="bg1"/>
                  </a:solidFill>
                  <a:latin typeface="メイリオ" panose="020B0604030504040204" pitchFamily="50" charset="-128"/>
                  <a:ea typeface="メイリオ" panose="020B0604030504040204" pitchFamily="50" charset="-128"/>
                </a:rPr>
                <a:t>4</a:t>
              </a:r>
              <a:r>
                <a:rPr kumimoji="1" lang="ja-JP" altLang="en-US" sz="105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0" name="テキスト ボックス 59"/>
            <p:cNvSpPr txBox="1"/>
            <p:nvPr/>
          </p:nvSpPr>
          <p:spPr>
            <a:xfrm>
              <a:off x="297348" y="8013364"/>
              <a:ext cx="6264000" cy="216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highlight>
                    <a:srgbClr val="E8F6CF"/>
                  </a:highlight>
                  <a:latin typeface="メイリオ" panose="020B0604030504040204" pitchFamily="50" charset="-128"/>
                  <a:ea typeface="メイリオ" panose="020B0604030504040204" pitchFamily="50" charset="-128"/>
                </a:rPr>
                <a:t>◆</a:t>
              </a:r>
              <a:r>
                <a:rPr kumimoji="1" lang="en-US" altLang="ja-JP" sz="900" dirty="0">
                  <a:highlight>
                    <a:srgbClr val="E8F6CF"/>
                  </a:highlight>
                  <a:latin typeface="メイリオ" panose="020B0604030504040204" pitchFamily="50" charset="-128"/>
                  <a:ea typeface="メイリオ" panose="020B0604030504040204" pitchFamily="50" charset="-128"/>
                </a:rPr>
                <a:t>WEB</a:t>
              </a:r>
              <a:r>
                <a:rPr kumimoji="1" lang="ja-JP" altLang="en-US" sz="900" dirty="0">
                  <a:highlight>
                    <a:srgbClr val="E8F6CF"/>
                  </a:highlight>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900" baseline="30000" dirty="0">
                  <a:highlight>
                    <a:srgbClr val="E8F6CF"/>
                  </a:highlight>
                  <a:latin typeface="メイリオ" panose="020B0604030504040204" pitchFamily="50" charset="-128"/>
                  <a:ea typeface="メイリオ" panose="020B0604030504040204" pitchFamily="50" charset="-128"/>
                </a:rPr>
                <a:t>*</a:t>
              </a:r>
              <a:r>
                <a:rPr kumimoji="1" lang="en-US" altLang="ja-JP" sz="900" baseline="30000" dirty="0">
                  <a:highlight>
                    <a:srgbClr val="E8F6CF"/>
                  </a:highlight>
                  <a:latin typeface="メイリオ" panose="020B0604030504040204" pitchFamily="50" charset="-128"/>
                  <a:ea typeface="メイリオ" panose="020B0604030504040204" pitchFamily="50" charset="-128"/>
                </a:rPr>
                <a:t>1</a:t>
              </a:r>
              <a:r>
                <a:rPr kumimoji="1" lang="ja-JP" altLang="en-US" sz="900" dirty="0" err="1">
                  <a:highlight>
                    <a:srgbClr val="E8F6CF"/>
                  </a:highlight>
                  <a:latin typeface="メイリオ" panose="020B0604030504040204" pitchFamily="50" charset="-128"/>
                  <a:ea typeface="メイリオ" panose="020B0604030504040204" pitchFamily="50" charset="-128"/>
                </a:rPr>
                <a:t>。</a:t>
              </a:r>
              <a:endParaRPr kumimoji="1" lang="ja-JP" altLang="en-US" sz="900" dirty="0">
                <a:highlight>
                  <a:srgbClr val="E8F6CF"/>
                </a:highlight>
                <a:latin typeface="メイリオ" panose="020B0604030504040204" pitchFamily="50" charset="-128"/>
                <a:ea typeface="メイリオ" panose="020B0604030504040204" pitchFamily="50" charset="-128"/>
              </a:endParaRPr>
            </a:p>
          </p:txBody>
        </p:sp>
        <p:grpSp>
          <p:nvGrpSpPr>
            <p:cNvPr id="76" name="グループ化 75"/>
            <p:cNvGrpSpPr/>
            <p:nvPr/>
          </p:nvGrpSpPr>
          <p:grpSpPr>
            <a:xfrm>
              <a:off x="278999" y="8181233"/>
              <a:ext cx="6329893" cy="432000"/>
              <a:chOff x="278999" y="8040703"/>
              <a:chExt cx="6329893" cy="432000"/>
            </a:xfrm>
          </p:grpSpPr>
          <p:sp>
            <p:nvSpPr>
              <p:cNvPr id="80" name="テキスト ボックス 79"/>
              <p:cNvSpPr txBox="1"/>
              <p:nvPr/>
            </p:nvSpPr>
            <p:spPr>
              <a:xfrm>
                <a:off x="4268892" y="8040703"/>
                <a:ext cx="2340000" cy="216000"/>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256703"/>
                <a:ext cx="6300000" cy="216000"/>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256703"/>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4" name="グループ化 3">
            <a:extLst>
              <a:ext uri="{FF2B5EF4-FFF2-40B4-BE49-F238E27FC236}">
                <a16:creationId xmlns:a16="http://schemas.microsoft.com/office/drawing/2014/main" id="{832565DC-38D9-4399-949D-168E5B265B9A}"/>
              </a:ext>
            </a:extLst>
          </p:cNvPr>
          <p:cNvGrpSpPr/>
          <p:nvPr/>
        </p:nvGrpSpPr>
        <p:grpSpPr>
          <a:xfrm>
            <a:off x="977570" y="315443"/>
            <a:ext cx="4902861" cy="544231"/>
            <a:chOff x="601539" y="315443"/>
            <a:chExt cx="4902861" cy="544231"/>
          </a:xfrm>
        </p:grpSpPr>
        <p:sp>
          <p:nvSpPr>
            <p:cNvPr id="12" name="正方形/長方形 11"/>
            <p:cNvSpPr/>
            <p:nvPr/>
          </p:nvSpPr>
          <p:spPr bwMode="gray">
            <a:xfrm>
              <a:off x="1353600"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86BC25"/>
                  </a:solidFill>
                  <a:latin typeface="メイリオ" panose="020B0604030504040204" pitchFamily="50" charset="-128"/>
                  <a:ea typeface="メイリオ" panose="020B0604030504040204" pitchFamily="50" charset="-128"/>
                </a:rPr>
                <a:t>環境意識に関する実態アンケート</a:t>
              </a:r>
            </a:p>
          </p:txBody>
        </p:sp>
        <p:sp>
          <p:nvSpPr>
            <p:cNvPr id="14" name="テキスト ボックス 13"/>
            <p:cNvSpPr txBox="1"/>
            <p:nvPr/>
          </p:nvSpPr>
          <p:spPr>
            <a:xfrm>
              <a:off x="1353600" y="633083"/>
              <a:ext cx="41508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環境に対する意識調査をしています。わかる範囲でお答えください。</a:t>
              </a:r>
            </a:p>
          </p:txBody>
        </p:sp>
        <p:pic>
          <p:nvPicPr>
            <p:cNvPr id="27659" name="Picture 11" descr="「潜在意識　イラスト」の画像検索結果"/>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16768" b="16216"/>
            <a:stretch/>
          </p:blipFill>
          <p:spPr bwMode="auto">
            <a:xfrm>
              <a:off x="601539" y="315443"/>
              <a:ext cx="752061" cy="504000"/>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角丸四角形 47"/>
          <p:cNvSpPr/>
          <p:nvPr/>
        </p:nvSpPr>
        <p:spPr bwMode="gray">
          <a:xfrm>
            <a:off x="279000" y="1414308"/>
            <a:ext cx="6262602" cy="180000"/>
          </a:xfrm>
          <a:prstGeom prst="roundRect">
            <a:avLst/>
          </a:prstGeom>
          <a:solidFill>
            <a:schemeClr val="accent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050" b="1" dirty="0">
                <a:solidFill>
                  <a:schemeClr val="bg1"/>
                </a:solidFill>
                <a:latin typeface="メイリオ" panose="020B0604030504040204" pitchFamily="50" charset="-128"/>
                <a:ea typeface="メイリオ" panose="020B0604030504040204" pitchFamily="50" charset="-128"/>
              </a:rPr>
              <a:t>2</a:t>
            </a:r>
            <a:r>
              <a:rPr kumimoji="1" lang="ja-JP" altLang="en-US" sz="1050" b="1" dirty="0">
                <a:solidFill>
                  <a:schemeClr val="bg1"/>
                </a:solidFill>
                <a:latin typeface="メイリオ" panose="020B0604030504040204" pitchFamily="50" charset="-128"/>
                <a:ea typeface="メイリオ" panose="020B0604030504040204" pitchFamily="50" charset="-128"/>
              </a:rPr>
              <a:t>．イベント前後の環境意識について（各設問、イベント前後それぞれについて</a:t>
            </a:r>
            <a:r>
              <a:rPr kumimoji="1" lang="en-US" altLang="ja-JP" sz="1050" b="1" dirty="0">
                <a:solidFill>
                  <a:schemeClr val="bg1"/>
                </a:solidFill>
                <a:latin typeface="メイリオ" panose="020B0604030504040204" pitchFamily="50" charset="-128"/>
                <a:ea typeface="メイリオ" panose="020B0604030504040204" pitchFamily="50" charset="-128"/>
              </a:rPr>
              <a:t>1</a:t>
            </a:r>
            <a:r>
              <a:rPr kumimoji="1" lang="ja-JP" altLang="en-US" sz="1050" b="1" dirty="0">
                <a:solidFill>
                  <a:schemeClr val="bg1"/>
                </a:solidFill>
                <a:latin typeface="メイリオ" panose="020B0604030504040204" pitchFamily="50" charset="-128"/>
                <a:ea typeface="メイリオ" panose="020B0604030504040204" pitchFamily="50" charset="-128"/>
              </a:rPr>
              <a:t>つずつ回答）</a:t>
            </a:r>
            <a:endParaRPr kumimoji="1" lang="ja-JP" altLang="en-US" sz="800" b="1" dirty="0">
              <a:solidFill>
                <a:schemeClr val="bg1"/>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F072999A-B19C-402D-93A4-053ABCC8D86D}"/>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67" name="グループ化 66">
            <a:extLst>
              <a:ext uri="{FF2B5EF4-FFF2-40B4-BE49-F238E27FC236}">
                <a16:creationId xmlns:a16="http://schemas.microsoft.com/office/drawing/2014/main" id="{40C14E6D-2D24-4D23-A78A-3604E983DE87}"/>
              </a:ext>
            </a:extLst>
          </p:cNvPr>
          <p:cNvGrpSpPr/>
          <p:nvPr/>
        </p:nvGrpSpPr>
        <p:grpSpPr>
          <a:xfrm>
            <a:off x="277941" y="8883574"/>
            <a:ext cx="6301059" cy="951182"/>
            <a:chOff x="277941" y="8883574"/>
            <a:chExt cx="6301059" cy="951182"/>
          </a:xfrm>
        </p:grpSpPr>
        <p:grpSp>
          <p:nvGrpSpPr>
            <p:cNvPr id="68" name="グループ化 67">
              <a:extLst>
                <a:ext uri="{FF2B5EF4-FFF2-40B4-BE49-F238E27FC236}">
                  <a16:creationId xmlns:a16="http://schemas.microsoft.com/office/drawing/2014/main" id="{03A9E171-67B0-4D87-B3F8-E3E95A3785D2}"/>
                </a:ext>
              </a:extLst>
            </p:cNvPr>
            <p:cNvGrpSpPr/>
            <p:nvPr/>
          </p:nvGrpSpPr>
          <p:grpSpPr>
            <a:xfrm>
              <a:off x="277941" y="8883574"/>
              <a:ext cx="6301059" cy="904497"/>
              <a:chOff x="277941" y="8883574"/>
              <a:chExt cx="6301059" cy="904497"/>
            </a:xfrm>
          </p:grpSpPr>
          <p:sp>
            <p:nvSpPr>
              <p:cNvPr id="70" name="正方形/長方形 69">
                <a:extLst>
                  <a:ext uri="{FF2B5EF4-FFF2-40B4-BE49-F238E27FC236}">
                    <a16:creationId xmlns:a16="http://schemas.microsoft.com/office/drawing/2014/main" id="{AD092DD7-1FB8-4285-AF5B-B2CD2A6951BA}"/>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810BDE76-4483-4B1A-92C7-DFAB10649F2B}"/>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69" name="テキスト ボックス 68">
              <a:extLst>
                <a:ext uri="{FF2B5EF4-FFF2-40B4-BE49-F238E27FC236}">
                  <a16:creationId xmlns:a16="http://schemas.microsoft.com/office/drawing/2014/main" id="{EE83A8CB-6D54-4DEE-A804-FDD51671B6A8}"/>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graphicFrame>
        <p:nvGraphicFramePr>
          <p:cNvPr id="7" name="表 7">
            <a:extLst>
              <a:ext uri="{FF2B5EF4-FFF2-40B4-BE49-F238E27FC236}">
                <a16:creationId xmlns:a16="http://schemas.microsoft.com/office/drawing/2014/main" id="{ACB907A1-524D-46B0-A1A0-D2BE18435A88}"/>
              </a:ext>
            </a:extLst>
          </p:cNvPr>
          <p:cNvGraphicFramePr>
            <a:graphicFrameLocks noGrp="1"/>
          </p:cNvGraphicFramePr>
          <p:nvPr>
            <p:extLst>
              <p:ext uri="{D42A27DB-BD31-4B8C-83A1-F6EECF244321}">
                <p14:modId xmlns:p14="http://schemas.microsoft.com/office/powerpoint/2010/main" val="3263235077"/>
              </p:ext>
            </p:extLst>
          </p:nvPr>
        </p:nvGraphicFramePr>
        <p:xfrm>
          <a:off x="277941" y="1607900"/>
          <a:ext cx="6262603" cy="4848480"/>
        </p:xfrm>
        <a:graphic>
          <a:graphicData uri="http://schemas.openxmlformats.org/drawingml/2006/table">
            <a:tbl>
              <a:tblPr firstRow="1" bandRow="1">
                <a:tableStyleId>{5C22544A-7EE6-4342-B048-85BDC9FD1C3A}</a:tableStyleId>
              </a:tblPr>
              <a:tblGrid>
                <a:gridCol w="379921">
                  <a:extLst>
                    <a:ext uri="{9D8B030D-6E8A-4147-A177-3AD203B41FA5}">
                      <a16:colId xmlns:a16="http://schemas.microsoft.com/office/drawing/2014/main" val="1551895576"/>
                    </a:ext>
                  </a:extLst>
                </a:gridCol>
                <a:gridCol w="5003386">
                  <a:extLst>
                    <a:ext uri="{9D8B030D-6E8A-4147-A177-3AD203B41FA5}">
                      <a16:colId xmlns:a16="http://schemas.microsoft.com/office/drawing/2014/main" val="2755887968"/>
                    </a:ext>
                  </a:extLst>
                </a:gridCol>
                <a:gridCol w="439648">
                  <a:extLst>
                    <a:ext uri="{9D8B030D-6E8A-4147-A177-3AD203B41FA5}">
                      <a16:colId xmlns:a16="http://schemas.microsoft.com/office/drawing/2014/main" val="241443571"/>
                    </a:ext>
                  </a:extLst>
                </a:gridCol>
                <a:gridCol w="439648">
                  <a:extLst>
                    <a:ext uri="{9D8B030D-6E8A-4147-A177-3AD203B41FA5}">
                      <a16:colId xmlns:a16="http://schemas.microsoft.com/office/drawing/2014/main" val="2465388453"/>
                    </a:ext>
                  </a:extLst>
                </a:gridCol>
              </a:tblGrid>
              <a:tr h="0">
                <a:tc gridSpan="2">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rgbClr val="DA291C"/>
                          </a:solidFill>
                          <a:latin typeface="メイリオ" panose="020B0604030504040204" pitchFamily="50" charset="-128"/>
                          <a:ea typeface="メイリオ" panose="020B0604030504040204" pitchFamily="50" charset="-128"/>
                        </a:rPr>
                        <a:t>参加前</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rgbClr val="DA291C"/>
                          </a:solidFill>
                          <a:latin typeface="メイリオ" panose="020B0604030504040204" pitchFamily="50" charset="-128"/>
                          <a:ea typeface="メイリオ" panose="020B0604030504040204" pitchFamily="50" charset="-128"/>
                        </a:rPr>
                        <a:t>参加後</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7320384"/>
                  </a:ext>
                </a:extLst>
              </a:tr>
              <a:tr h="0">
                <a:tc gridSpan="2">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◆気候変動の影響をどのくらい心配だと感じていましたか／感じていますか。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35740579"/>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とても心配していた／とても心配である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2303778"/>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ある程度心配していた／ある程度心配である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184328"/>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心配していなかった／心配ではない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0977908"/>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わからない／答えたくない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768710"/>
                  </a:ext>
                </a:extLst>
              </a:tr>
              <a:tr h="0">
                <a:tc gridSpan="2">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◆気候変動の影響を受けるのは誰だと思っていましたか／思いますか。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38514363"/>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自分</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9298438"/>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自分の子の世代</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983781"/>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自分の孫の世代</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9996901"/>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さらに先の世代</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6575817"/>
                  </a:ext>
                </a:extLst>
              </a:tr>
              <a:tr h="0">
                <a:tc gridSpan="2">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◆地球温暖化問題・気候変動問題に、どの程度の関心がありましたか／関心を持ちましたか。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01043029"/>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非常に関心があった／非常に関心を持った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6241774"/>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ある程度関心があった／ある程度関心を持った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8623639"/>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どちらともいえない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1477121"/>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あまり関心はなかった／あまり関心を持たなかった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5946644"/>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まったく関心が無かった／まったく関心を持たなかった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8951601"/>
                  </a:ext>
                </a:extLst>
              </a:tr>
              <a:tr h="0">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知らない・わからない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1194141"/>
                  </a:ext>
                </a:extLst>
              </a:tr>
              <a:tr h="0">
                <a:tc gridSpan="2">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◆あなた自身が行動することにより、気候変動問題は改善できると思っていましたか／思いますか。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23781437"/>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とてもそう思っていた／とてもそう思う</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442794"/>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そう思っていた／そう思う</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9657135"/>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そう思っていなかった／そう思わない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2721118"/>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まったくそう思っていなかった／まったくそう思わない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1636517"/>
                  </a:ext>
                </a:extLst>
              </a:tr>
              <a:tr h="0">
                <a:tc gridSpan="2">
                  <a:txBody>
                    <a:bodyPr/>
                    <a:lstStyle/>
                    <a:p>
                      <a:r>
                        <a:rPr kumimoji="1" lang="ja-JP" altLang="en-US" sz="900" dirty="0">
                          <a:latin typeface="メイリオ" panose="020B0604030504040204" pitchFamily="50" charset="-128"/>
                          <a:ea typeface="メイリオ" panose="020B0604030504040204" pitchFamily="50" charset="-128"/>
                        </a:rPr>
                        <a:t>◆気候変動対策（省エネ対策や再エネ導入など）は、どのようなものと考えていましたか／考えますか。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ct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92802167"/>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多くの場合、生活の質を脅かすものである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176353"/>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多くの場合、生活の質を高めるものである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1660493"/>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生活の質に影響を与えないものである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1706042"/>
                  </a:ext>
                </a:extLst>
              </a:tr>
              <a:tr h="0">
                <a:tc>
                  <a:txBody>
                    <a:bodyPr/>
                    <a:lstStyle/>
                    <a:p>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r>
                        <a:rPr kumimoji="1" lang="ja-JP" altLang="en-US" sz="900" dirty="0">
                          <a:latin typeface="メイリオ" panose="020B0604030504040204" pitchFamily="50" charset="-128"/>
                          <a:ea typeface="メイリオ" panose="020B0604030504040204" pitchFamily="50" charset="-128"/>
                        </a:rPr>
                        <a:t>わからない／答えたくない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93654462"/>
                  </a:ext>
                </a:extLst>
              </a:tr>
            </a:tbl>
          </a:graphicData>
        </a:graphic>
      </p:graphicFrame>
      <p:grpSp>
        <p:nvGrpSpPr>
          <p:cNvPr id="15" name="グループ化 14">
            <a:extLst>
              <a:ext uri="{FF2B5EF4-FFF2-40B4-BE49-F238E27FC236}">
                <a16:creationId xmlns:a16="http://schemas.microsoft.com/office/drawing/2014/main" id="{32C3B3B1-DA18-49BC-A1C0-6314822FC3A7}"/>
              </a:ext>
            </a:extLst>
          </p:cNvPr>
          <p:cNvGrpSpPr/>
          <p:nvPr/>
        </p:nvGrpSpPr>
        <p:grpSpPr>
          <a:xfrm>
            <a:off x="259594" y="6498599"/>
            <a:ext cx="6498346" cy="1367474"/>
            <a:chOff x="259594" y="6554957"/>
            <a:chExt cx="6498346" cy="1367474"/>
          </a:xfrm>
        </p:grpSpPr>
        <p:sp>
          <p:nvSpPr>
            <p:cNvPr id="47" name="テキスト ボックス 46"/>
            <p:cNvSpPr txBox="1"/>
            <p:nvPr/>
          </p:nvSpPr>
          <p:spPr>
            <a:xfrm>
              <a:off x="259594" y="6892921"/>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900" i="1" dirty="0">
                  <a:highlight>
                    <a:srgbClr val="E8F6CF"/>
                  </a:highlight>
                  <a:latin typeface="メイリオ" panose="020B0604030504040204" pitchFamily="50" charset="-128"/>
                  <a:ea typeface="メイリオ" panose="020B0604030504040204" pitchFamily="50" charset="-128"/>
                </a:rPr>
                <a:t>◆心配だと感じた理由</a:t>
              </a:r>
              <a:r>
                <a:rPr kumimoji="1" lang="en-US" altLang="ja-JP" sz="900" i="1" dirty="0">
                  <a:highlight>
                    <a:srgbClr val="E8F6CF"/>
                  </a:highlight>
                  <a:latin typeface="メイリオ" panose="020B0604030504040204" pitchFamily="50" charset="-128"/>
                  <a:ea typeface="メイリオ" panose="020B0604030504040204" pitchFamily="50" charset="-128"/>
                </a:rPr>
                <a:t>/</a:t>
              </a:r>
              <a:r>
                <a:rPr kumimoji="1" lang="ja-JP" altLang="en-US" sz="900" i="1" dirty="0">
                  <a:highlight>
                    <a:srgbClr val="E8F6CF"/>
                  </a:highlight>
                  <a:latin typeface="メイリオ" panose="020B0604030504040204" pitchFamily="50" charset="-128"/>
                  <a:ea typeface="メイリオ" panose="020B0604030504040204" pitchFamily="50" charset="-128"/>
                </a:rPr>
                <a:t>関心を持った理由は何ですか（</a:t>
              </a:r>
              <a:r>
                <a:rPr kumimoji="1" lang="en-US" altLang="ja-JP" sz="900" i="1" dirty="0">
                  <a:highlight>
                    <a:srgbClr val="E8F6CF"/>
                  </a:highlight>
                  <a:latin typeface="メイリオ" panose="020B0604030504040204" pitchFamily="50" charset="-128"/>
                  <a:ea typeface="メイリオ" panose="020B0604030504040204" pitchFamily="50" charset="-128"/>
                </a:rPr>
                <a:t>3</a:t>
              </a:r>
              <a:r>
                <a:rPr kumimoji="1" lang="ja-JP" altLang="en-US" sz="900" i="1" dirty="0">
                  <a:highlight>
                    <a:srgbClr val="E8F6CF"/>
                  </a:highlight>
                  <a:latin typeface="メイリオ" panose="020B0604030504040204" pitchFamily="50" charset="-128"/>
                  <a:ea typeface="メイリオ" panose="020B0604030504040204" pitchFamily="50" charset="-128"/>
                </a:rPr>
                <a:t>つまで）。</a:t>
              </a:r>
            </a:p>
          </p:txBody>
        </p:sp>
        <p:sp>
          <p:nvSpPr>
            <p:cNvPr id="49" name="テキスト ボックス 48"/>
            <p:cNvSpPr txBox="1"/>
            <p:nvPr/>
          </p:nvSpPr>
          <p:spPr>
            <a:xfrm>
              <a:off x="459712" y="7058431"/>
              <a:ext cx="6048337" cy="864000"/>
            </a:xfrm>
            <a:prstGeom prst="rect">
              <a:avLst/>
            </a:prstGeom>
            <a:noFill/>
          </p:spPr>
          <p:txBody>
            <a:bodyPr wrap="square" lIns="36000" tIns="36000" rIns="36000" bIns="36000" rtlCol="0" anchor="t" anchorCtr="0">
              <a:noAutofit/>
            </a:bodyPr>
            <a:lstStyle/>
            <a:p>
              <a:pPr>
                <a:spcBef>
                  <a:spcPts val="100"/>
                </a:spcBef>
                <a:buSzPct val="100000"/>
              </a:pPr>
              <a:r>
                <a:rPr kumimoji="1" lang="ja-JP" altLang="en-US" sz="900" dirty="0">
                  <a:latin typeface="メイリオ" panose="020B0604030504040204" pitchFamily="50" charset="-128"/>
                  <a:ea typeface="メイリオ" panose="020B0604030504040204" pitchFamily="50" charset="-128"/>
                </a:rPr>
                <a:t>□ 地球温暖化問題は「ひとごと」ではないと思ったから</a:t>
              </a:r>
            </a:p>
            <a:p>
              <a:pPr>
                <a:spcBef>
                  <a:spcPts val="100"/>
                </a:spcBef>
                <a:buSzPct val="100000"/>
              </a:pPr>
              <a:r>
                <a:rPr kumimoji="1" lang="ja-JP" altLang="en-US" sz="900" dirty="0">
                  <a:latin typeface="メイリオ" panose="020B0604030504040204" pitchFamily="50" charset="-128"/>
                  <a:ea typeface="メイリオ" panose="020B0604030504040204" pitchFamily="50" charset="-128"/>
                </a:rPr>
                <a:t>□ 自分自身が行動することにより、改善できる問題だと思ったから</a:t>
              </a:r>
            </a:p>
            <a:p>
              <a:pPr>
                <a:spcBef>
                  <a:spcPts val="100"/>
                </a:spcBef>
                <a:buSzPct val="100000"/>
              </a:pPr>
              <a:r>
                <a:rPr kumimoji="1" lang="ja-JP" altLang="en-US" sz="900" dirty="0">
                  <a:latin typeface="メイリオ" panose="020B0604030504040204" pitchFamily="50" charset="-128"/>
                  <a:ea typeface="メイリオ" panose="020B0604030504040204" pitchFamily="50" charset="-128"/>
                </a:rPr>
                <a:t>□ 気候変動対策は、自分にもメリットがあると思ったから</a:t>
              </a:r>
            </a:p>
            <a:p>
              <a:pPr>
                <a:spcBef>
                  <a:spcPts val="100"/>
                </a:spcBef>
                <a:buSzPct val="100000"/>
              </a:pPr>
              <a:r>
                <a:rPr kumimoji="1" lang="ja-JP" altLang="en-US" sz="900" dirty="0">
                  <a:latin typeface="メイリオ" panose="020B0604030504040204" pitchFamily="50" charset="-128"/>
                  <a:ea typeface="メイリオ" panose="020B0604030504040204" pitchFamily="50" charset="-128"/>
                </a:rPr>
                <a:t>□ 気候変動対策には、手軽に取り組めることもあると思ったから</a:t>
              </a:r>
              <a:endParaRPr kumimoji="1" lang="en-US" altLang="ja-JP" sz="900" dirty="0">
                <a:latin typeface="メイリオ" panose="020B0604030504040204" pitchFamily="50" charset="-128"/>
                <a:ea typeface="メイリオ" panose="020B0604030504040204" pitchFamily="50" charset="-128"/>
              </a:endParaRPr>
            </a:p>
            <a:p>
              <a:pPr>
                <a:spcBef>
                  <a:spcPts val="100"/>
                </a:spcBef>
                <a:buSzPct val="100000"/>
              </a:pPr>
              <a:r>
                <a:rPr kumimoji="1" lang="ja-JP" altLang="en-US" sz="900" dirty="0">
                  <a:latin typeface="メイリオ" panose="020B0604030504040204" pitchFamily="50" charset="-128"/>
                  <a:ea typeface="メイリオ" panose="020B0604030504040204" pitchFamily="50" charset="-128"/>
                </a:rPr>
                <a:t>□ 気候変動対策に取り組むことがかっこいいと思ったから</a:t>
              </a:r>
            </a:p>
            <a:p>
              <a:pPr>
                <a:spcBef>
                  <a:spcPts val="100"/>
                </a:spcBef>
                <a:buSzPct val="100000"/>
              </a:pPr>
              <a:r>
                <a:rPr kumimoji="1" lang="ja-JP" altLang="en-US" sz="900" dirty="0">
                  <a:latin typeface="メイリオ" panose="020B0604030504040204" pitchFamily="50" charset="-128"/>
                  <a:ea typeface="メイリオ" panose="020B0604030504040204" pitchFamily="50" charset="-128"/>
                </a:rPr>
                <a:t>□ 特に理由はない・なんとなく　     □ その他（　　　　　　　　　　　　　　　　　　　　　　　　　）</a:t>
              </a:r>
            </a:p>
          </p:txBody>
        </p:sp>
        <p:sp>
          <p:nvSpPr>
            <p:cNvPr id="85" name="テキスト ボックス 84"/>
            <p:cNvSpPr txBox="1"/>
            <p:nvPr/>
          </p:nvSpPr>
          <p:spPr>
            <a:xfrm>
              <a:off x="277940" y="6712835"/>
              <a:ext cx="6480000" cy="22151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Q2</a:t>
              </a:r>
              <a:r>
                <a:rPr kumimoji="1" lang="ja-JP" altLang="en-US" sz="900" dirty="0">
                  <a:latin typeface="メイリオ" panose="020B0604030504040204" pitchFamily="50" charset="-128"/>
                  <a:ea typeface="メイリオ" panose="020B0604030504040204" pitchFamily="50" charset="-128"/>
                </a:rPr>
                <a:t>で、</a:t>
              </a:r>
              <a:r>
                <a:rPr kumimoji="1" lang="ja-JP" altLang="en-US" sz="900" b="1" dirty="0">
                  <a:solidFill>
                    <a:srgbClr val="DA291C"/>
                  </a:solidFill>
                  <a:latin typeface="メイリオ" panose="020B0604030504040204" pitchFamily="50" charset="-128"/>
                  <a:ea typeface="メイリオ" panose="020B0604030504040204" pitchFamily="50" charset="-128"/>
                </a:rPr>
                <a:t>参加後</a:t>
              </a:r>
              <a:r>
                <a:rPr kumimoji="1" lang="ja-JP" altLang="en-US" sz="900" dirty="0">
                  <a:latin typeface="メイリオ" panose="020B0604030504040204" pitchFamily="50" charset="-128"/>
                  <a:ea typeface="メイリオ" panose="020B0604030504040204" pitchFamily="50" charset="-128"/>
                </a:rPr>
                <a:t>、気候変動に対して「心配している」「関心を持った」に該当する選択肢（</a:t>
              </a:r>
              <a:r>
                <a:rPr kumimoji="1" lang="ja-JP" altLang="en-US" sz="900" dirty="0">
                  <a:solidFill>
                    <a:schemeClr val="accent1"/>
                  </a:solidFill>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）を選ばれた方にお尋ねします。</a:t>
              </a:r>
              <a:endParaRPr kumimoji="1" lang="en-US" altLang="ja-JP" sz="900" dirty="0">
                <a:latin typeface="メイリオ" panose="020B0604030504040204" pitchFamily="50" charset="-128"/>
                <a:ea typeface="メイリオ" panose="020B0604030504040204" pitchFamily="50" charset="-128"/>
              </a:endParaRPr>
            </a:p>
          </p:txBody>
        </p:sp>
        <p:sp>
          <p:nvSpPr>
            <p:cNvPr id="53" name="角丸四角形 47">
              <a:extLst>
                <a:ext uri="{FF2B5EF4-FFF2-40B4-BE49-F238E27FC236}">
                  <a16:creationId xmlns:a16="http://schemas.microsoft.com/office/drawing/2014/main" id="{F284072C-9A4F-4DFD-960A-E6089649D958}"/>
                </a:ext>
              </a:extLst>
            </p:cNvPr>
            <p:cNvSpPr/>
            <p:nvPr/>
          </p:nvSpPr>
          <p:spPr bwMode="gray">
            <a:xfrm>
              <a:off x="279000" y="6554957"/>
              <a:ext cx="6262602" cy="180000"/>
            </a:xfrm>
            <a:prstGeom prst="roundRect">
              <a:avLst/>
            </a:prstGeom>
            <a:solidFill>
              <a:schemeClr val="accent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050" b="1" dirty="0">
                  <a:solidFill>
                    <a:schemeClr val="bg1"/>
                  </a:solidFill>
                  <a:latin typeface="メイリオ" panose="020B0604030504040204" pitchFamily="50" charset="-128"/>
                  <a:ea typeface="メイリオ" panose="020B0604030504040204" pitchFamily="50" charset="-128"/>
                </a:rPr>
                <a:t>3</a:t>
              </a:r>
              <a:r>
                <a:rPr kumimoji="1" lang="ja-JP" altLang="en-US" sz="1050" b="1" dirty="0">
                  <a:solidFill>
                    <a:schemeClr val="bg1"/>
                  </a:solidFill>
                  <a:latin typeface="メイリオ" panose="020B0604030504040204" pitchFamily="50" charset="-128"/>
                  <a:ea typeface="メイリオ" panose="020B0604030504040204" pitchFamily="50" charset="-128"/>
                </a:rPr>
                <a:t>．気候変動を心配だと思った／関心を持った理由</a:t>
              </a:r>
              <a:endParaRPr kumimoji="1" lang="ja-JP" altLang="en-US" sz="800" b="1" dirty="0">
                <a:solidFill>
                  <a:schemeClr val="bg1"/>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8900167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257" name="think-cell スライド" r:id="rId4" imgW="563" imgH="564" progId="TCLayout.ActiveDocument.1">
                  <p:embed/>
                </p:oleObj>
              </mc:Choice>
              <mc:Fallback>
                <p:oleObj name="think-cell スライド" r:id="rId4" imgW="563" imgH="564" progId="TCLayout.ActiveDocument.1">
                  <p:embed/>
                  <p:pic>
                    <p:nvPicPr>
                      <p:cNvPr id="3" name="オブジェクト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角丸四角形 4"/>
          <p:cNvSpPr/>
          <p:nvPr/>
        </p:nvSpPr>
        <p:spPr bwMode="gray">
          <a:xfrm>
            <a:off x="297348" y="873882"/>
            <a:ext cx="6264000" cy="252000"/>
          </a:xfrm>
          <a:prstGeom prst="roundRect">
            <a:avLst/>
          </a:prstGeom>
          <a:solidFill>
            <a:schemeClr val="accent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200" b="1" dirty="0">
                <a:solidFill>
                  <a:schemeClr val="bg1"/>
                </a:solidFill>
                <a:latin typeface="メイリオ" panose="020B0604030504040204" pitchFamily="50" charset="-128"/>
                <a:ea typeface="メイリオ" panose="020B0604030504040204" pitchFamily="50" charset="-128"/>
              </a:rPr>
              <a:t>1</a:t>
            </a:r>
            <a:r>
              <a:rPr kumimoji="1" lang="ja-JP" altLang="en-US" sz="1200" b="1" dirty="0" err="1">
                <a:solidFill>
                  <a:schemeClr val="bg1"/>
                </a:solidFill>
                <a:latin typeface="メイリオ" panose="020B0604030504040204" pitchFamily="50" charset="-128"/>
                <a:ea typeface="メイリオ" panose="020B0604030504040204" pitchFamily="50" charset="-128"/>
              </a:rPr>
              <a:t>．</a:t>
            </a:r>
            <a:r>
              <a:rPr kumimoji="1" lang="ja-JP" altLang="en-US" sz="12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10" name="角丸四角形 9"/>
          <p:cNvSpPr/>
          <p:nvPr/>
        </p:nvSpPr>
        <p:spPr bwMode="gray">
          <a:xfrm>
            <a:off x="295594" y="7869324"/>
            <a:ext cx="6264000" cy="252000"/>
          </a:xfrm>
          <a:prstGeom prst="roundRect">
            <a:avLst/>
          </a:prstGeom>
          <a:solidFill>
            <a:srgbClr val="86BC25"/>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200" b="1" dirty="0">
                <a:solidFill>
                  <a:schemeClr val="bg1"/>
                </a:solidFill>
                <a:latin typeface="メイリオ" panose="020B0604030504040204" pitchFamily="50" charset="-128"/>
                <a:ea typeface="メイリオ" panose="020B0604030504040204" pitchFamily="50" charset="-128"/>
              </a:rPr>
              <a:t>4</a:t>
            </a:r>
            <a:r>
              <a:rPr kumimoji="1" lang="ja-JP" altLang="en-US" sz="12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0" name="テキスト ボックス 59"/>
          <p:cNvSpPr txBox="1"/>
          <p:nvPr/>
        </p:nvSpPr>
        <p:spPr>
          <a:xfrm>
            <a:off x="296290" y="8121352"/>
            <a:ext cx="6264000" cy="216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00" dirty="0">
                <a:highlight>
                  <a:srgbClr val="E8F6CF"/>
                </a:highlight>
                <a:latin typeface="メイリオ" panose="020B0604030504040204" pitchFamily="50" charset="-128"/>
                <a:ea typeface="メイリオ" panose="020B0604030504040204" pitchFamily="50" charset="-128"/>
              </a:rPr>
              <a:t>◆</a:t>
            </a:r>
            <a:r>
              <a:rPr kumimoji="1" lang="en-US" altLang="ja-JP" sz="1000" dirty="0">
                <a:highlight>
                  <a:srgbClr val="E8F6CF"/>
                </a:highlight>
                <a:latin typeface="メイリオ" panose="020B0604030504040204" pitchFamily="50" charset="-128"/>
                <a:ea typeface="メイリオ" panose="020B0604030504040204" pitchFamily="50" charset="-128"/>
              </a:rPr>
              <a:t>WEB</a:t>
            </a:r>
            <a:r>
              <a:rPr kumimoji="1" lang="ja-JP" altLang="en-US" sz="1000" dirty="0">
                <a:highlight>
                  <a:srgbClr val="E8F6CF"/>
                </a:highlight>
                <a:latin typeface="メイリオ" panose="020B0604030504040204" pitchFamily="50" charset="-128"/>
                <a:ea typeface="メイリオ" panose="020B0604030504040204" pitchFamily="50" charset="-128"/>
              </a:rPr>
              <a:t>アンケート実施のためメールアドレスをご記入ください（保護者様がご記入ください）</a:t>
            </a:r>
            <a:r>
              <a:rPr kumimoji="1" lang="ja-JP" altLang="en-US" sz="1000" baseline="30000" dirty="0">
                <a:highlight>
                  <a:srgbClr val="E8F6CF"/>
                </a:highlight>
                <a:latin typeface="メイリオ" panose="020B0604030504040204" pitchFamily="50" charset="-128"/>
                <a:ea typeface="メイリオ" panose="020B0604030504040204" pitchFamily="50" charset="-128"/>
              </a:rPr>
              <a:t>*</a:t>
            </a:r>
            <a:r>
              <a:rPr kumimoji="1" lang="en-US" altLang="ja-JP" sz="1000" baseline="30000" dirty="0">
                <a:highlight>
                  <a:srgbClr val="E8F6CF"/>
                </a:highlight>
                <a:latin typeface="メイリオ" panose="020B0604030504040204" pitchFamily="50" charset="-128"/>
                <a:ea typeface="メイリオ" panose="020B0604030504040204" pitchFamily="50" charset="-128"/>
              </a:rPr>
              <a:t>1</a:t>
            </a:r>
            <a:r>
              <a:rPr kumimoji="1" lang="ja-JP" altLang="en-US" sz="1000" dirty="0" err="1">
                <a:highlight>
                  <a:srgbClr val="E8F6CF"/>
                </a:highlight>
                <a:latin typeface="メイリオ" panose="020B0604030504040204" pitchFamily="50" charset="-128"/>
                <a:ea typeface="メイリオ" panose="020B0604030504040204" pitchFamily="50" charset="-128"/>
              </a:rPr>
              <a:t>。</a:t>
            </a:r>
            <a:endParaRPr kumimoji="1" lang="ja-JP" altLang="en-US" sz="1000" dirty="0">
              <a:highlight>
                <a:srgbClr val="E8F6CF"/>
              </a:highlight>
              <a:latin typeface="メイリオ" panose="020B0604030504040204" pitchFamily="50" charset="-128"/>
              <a:ea typeface="メイリオ" panose="020B0604030504040204" pitchFamily="50" charset="-128"/>
            </a:endParaRPr>
          </a:p>
        </p:txBody>
      </p:sp>
      <p:grpSp>
        <p:nvGrpSpPr>
          <p:cNvPr id="76" name="グループ化 75"/>
          <p:cNvGrpSpPr/>
          <p:nvPr/>
        </p:nvGrpSpPr>
        <p:grpSpPr>
          <a:xfrm>
            <a:off x="277941" y="8327242"/>
            <a:ext cx="6329893" cy="432000"/>
            <a:chOff x="278999" y="8040703"/>
            <a:chExt cx="6329893" cy="432000"/>
          </a:xfrm>
        </p:grpSpPr>
        <p:sp>
          <p:nvSpPr>
            <p:cNvPr id="80" name="テキスト ボックス 79"/>
            <p:cNvSpPr txBox="1"/>
            <p:nvPr/>
          </p:nvSpPr>
          <p:spPr>
            <a:xfrm>
              <a:off x="4268892" y="8040703"/>
              <a:ext cx="2340000" cy="216000"/>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256703"/>
              <a:ext cx="6300000" cy="216000"/>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256703"/>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正方形/長方形 11"/>
          <p:cNvSpPr/>
          <p:nvPr/>
        </p:nvSpPr>
        <p:spPr bwMode="gray">
          <a:xfrm>
            <a:off x="1729631"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86BC25"/>
                </a:solidFill>
                <a:latin typeface="メイリオ" panose="020B0604030504040204" pitchFamily="50" charset="-128"/>
                <a:ea typeface="メイリオ" panose="020B0604030504040204" pitchFamily="50" charset="-128"/>
              </a:rPr>
              <a:t>環境意識に関する実態アンケート</a:t>
            </a:r>
          </a:p>
        </p:txBody>
      </p:sp>
      <p:sp>
        <p:nvSpPr>
          <p:cNvPr id="14" name="テキスト ボックス 13"/>
          <p:cNvSpPr txBox="1"/>
          <p:nvPr/>
        </p:nvSpPr>
        <p:spPr>
          <a:xfrm>
            <a:off x="1729631" y="633083"/>
            <a:ext cx="41508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環境に対する意識調査をしています。わかる範囲でお答えください。</a:t>
            </a:r>
          </a:p>
        </p:txBody>
      </p:sp>
      <p:pic>
        <p:nvPicPr>
          <p:cNvPr id="27659" name="Picture 11" descr="「潜在意識　イラスト」の画像検索結果"/>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16768" b="16216"/>
          <a:stretch/>
        </p:blipFill>
        <p:spPr bwMode="auto">
          <a:xfrm>
            <a:off x="977570" y="315443"/>
            <a:ext cx="752061" cy="504000"/>
          </a:xfrm>
          <a:prstGeom prst="rect">
            <a:avLst/>
          </a:prstGeom>
          <a:noFill/>
          <a:extLst>
            <a:ext uri="{909E8E84-426E-40DD-AFC4-6F175D3DCCD1}">
              <a14:hiddenFill xmlns:a14="http://schemas.microsoft.com/office/drawing/2010/main">
                <a:solidFill>
                  <a:srgbClr val="FFFFFF"/>
                </a:solidFill>
              </a14:hiddenFill>
            </a:ext>
          </a:extLst>
        </p:spPr>
      </p:pic>
      <p:sp>
        <p:nvSpPr>
          <p:cNvPr id="48" name="角丸四角形 47"/>
          <p:cNvSpPr/>
          <p:nvPr/>
        </p:nvSpPr>
        <p:spPr bwMode="gray">
          <a:xfrm>
            <a:off x="279000" y="1543653"/>
            <a:ext cx="6262602" cy="276999"/>
          </a:xfrm>
          <a:prstGeom prst="roundRect">
            <a:avLst/>
          </a:prstGeom>
          <a:solidFill>
            <a:schemeClr val="accent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endParaRPr kumimoji="1" lang="en-US" altLang="ja-JP" sz="800" b="1" dirty="0">
              <a:solidFill>
                <a:schemeClr val="bg1"/>
              </a:solidFill>
              <a:latin typeface="メイリオ" panose="020B0604030504040204" pitchFamily="50" charset="-128"/>
              <a:ea typeface="メイリオ" panose="020B0604030504040204" pitchFamily="50" charset="-128"/>
            </a:endParaRPr>
          </a:p>
          <a:p>
            <a:pPr>
              <a:buFont typeface="Wingdings 2" pitchFamily="18" charset="2"/>
              <a:buNone/>
            </a:pPr>
            <a:r>
              <a:rPr kumimoji="1" lang="en-US" altLang="ja-JP" sz="1200" b="1" dirty="0">
                <a:solidFill>
                  <a:schemeClr val="bg1"/>
                </a:solidFill>
                <a:latin typeface="メイリオ" panose="020B0604030504040204" pitchFamily="50" charset="-128"/>
                <a:ea typeface="メイリオ" panose="020B0604030504040204" pitchFamily="50" charset="-128"/>
              </a:rPr>
              <a:t>2</a:t>
            </a:r>
            <a:r>
              <a:rPr kumimoji="1" lang="ja-JP" altLang="en-US" sz="1200" b="1" dirty="0">
                <a:solidFill>
                  <a:schemeClr val="bg1"/>
                </a:solidFill>
                <a:latin typeface="メイリオ" panose="020B0604030504040204" pitchFamily="50" charset="-128"/>
                <a:ea typeface="メイリオ" panose="020B0604030504040204" pitchFamily="50" charset="-128"/>
              </a:rPr>
              <a:t>．環境への考え方について（イベント参加前・後それぞれ回答してください）</a:t>
            </a:r>
            <a:endParaRPr kumimoji="1" lang="ja-JP" altLang="en-US" sz="1000" b="1" dirty="0">
              <a:solidFill>
                <a:schemeClr val="bg1"/>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F072999A-B19C-402D-93A4-053ABCC8D86D}"/>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67" name="グループ化 66">
            <a:extLst>
              <a:ext uri="{FF2B5EF4-FFF2-40B4-BE49-F238E27FC236}">
                <a16:creationId xmlns:a16="http://schemas.microsoft.com/office/drawing/2014/main" id="{40C14E6D-2D24-4D23-A78A-3604E983DE87}"/>
              </a:ext>
            </a:extLst>
          </p:cNvPr>
          <p:cNvGrpSpPr/>
          <p:nvPr/>
        </p:nvGrpSpPr>
        <p:grpSpPr>
          <a:xfrm>
            <a:off x="277941" y="8883574"/>
            <a:ext cx="6301059" cy="951182"/>
            <a:chOff x="277941" y="8883574"/>
            <a:chExt cx="6301059" cy="951182"/>
          </a:xfrm>
        </p:grpSpPr>
        <p:grpSp>
          <p:nvGrpSpPr>
            <p:cNvPr id="68" name="グループ化 67">
              <a:extLst>
                <a:ext uri="{FF2B5EF4-FFF2-40B4-BE49-F238E27FC236}">
                  <a16:creationId xmlns:a16="http://schemas.microsoft.com/office/drawing/2014/main" id="{03A9E171-67B0-4D87-B3F8-E3E95A3785D2}"/>
                </a:ext>
              </a:extLst>
            </p:cNvPr>
            <p:cNvGrpSpPr/>
            <p:nvPr/>
          </p:nvGrpSpPr>
          <p:grpSpPr>
            <a:xfrm>
              <a:off x="277941" y="8883574"/>
              <a:ext cx="6301059" cy="904497"/>
              <a:chOff x="277941" y="8883574"/>
              <a:chExt cx="6301059" cy="904497"/>
            </a:xfrm>
          </p:grpSpPr>
          <p:sp>
            <p:nvSpPr>
              <p:cNvPr id="70" name="正方形/長方形 69">
                <a:extLst>
                  <a:ext uri="{FF2B5EF4-FFF2-40B4-BE49-F238E27FC236}">
                    <a16:creationId xmlns:a16="http://schemas.microsoft.com/office/drawing/2014/main" id="{AD092DD7-1FB8-4285-AF5B-B2CD2A6951BA}"/>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810BDE76-4483-4B1A-92C7-DFAB10649F2B}"/>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69" name="テキスト ボックス 68">
              <a:extLst>
                <a:ext uri="{FF2B5EF4-FFF2-40B4-BE49-F238E27FC236}">
                  <a16:creationId xmlns:a16="http://schemas.microsoft.com/office/drawing/2014/main" id="{EE83A8CB-6D54-4DEE-A804-FDD51671B6A8}"/>
                </a:ext>
              </a:extLst>
            </p:cNvPr>
            <p:cNvSpPr txBox="1"/>
            <p:nvPr/>
          </p:nvSpPr>
          <p:spPr>
            <a:xfrm>
              <a:off x="278470" y="9608165"/>
              <a:ext cx="6300000" cy="226591"/>
            </a:xfrm>
            <a:prstGeom prst="rect">
              <a:avLst/>
            </a:prstGeom>
            <a:noFill/>
          </p:spPr>
          <p:txBody>
            <a:bodyPr wrap="square" lIns="36000" tIns="36000" rIns="36000" bIns="36000" rtlCol="0" anchor="t" anchorCtr="0">
              <a:noAutofit/>
            </a:bodyPr>
            <a:lstStyle/>
            <a:p>
              <a:pPr algn="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graphicFrame>
        <p:nvGraphicFramePr>
          <p:cNvPr id="7" name="表 7">
            <a:extLst>
              <a:ext uri="{FF2B5EF4-FFF2-40B4-BE49-F238E27FC236}">
                <a16:creationId xmlns:a16="http://schemas.microsoft.com/office/drawing/2014/main" id="{ACB907A1-524D-46B0-A1A0-D2BE18435A88}"/>
              </a:ext>
            </a:extLst>
          </p:cNvPr>
          <p:cNvGraphicFramePr>
            <a:graphicFrameLocks noGrp="1"/>
          </p:cNvGraphicFramePr>
          <p:nvPr>
            <p:extLst>
              <p:ext uri="{D42A27DB-BD31-4B8C-83A1-F6EECF244321}">
                <p14:modId xmlns:p14="http://schemas.microsoft.com/office/powerpoint/2010/main" val="2809186894"/>
              </p:ext>
            </p:extLst>
          </p:nvPr>
        </p:nvGraphicFramePr>
        <p:xfrm>
          <a:off x="296652" y="2181707"/>
          <a:ext cx="2948700" cy="3425880"/>
        </p:xfrm>
        <a:graphic>
          <a:graphicData uri="http://schemas.openxmlformats.org/drawingml/2006/table">
            <a:tbl>
              <a:tblPr firstRow="1" bandRow="1">
                <a:tableStyleId>{5C22544A-7EE6-4342-B048-85BDC9FD1C3A}</a:tableStyleId>
              </a:tblPr>
              <a:tblGrid>
                <a:gridCol w="379921">
                  <a:extLst>
                    <a:ext uri="{9D8B030D-6E8A-4147-A177-3AD203B41FA5}">
                      <a16:colId xmlns:a16="http://schemas.microsoft.com/office/drawing/2014/main" val="1551895576"/>
                    </a:ext>
                  </a:extLst>
                </a:gridCol>
                <a:gridCol w="2208779">
                  <a:extLst>
                    <a:ext uri="{9D8B030D-6E8A-4147-A177-3AD203B41FA5}">
                      <a16:colId xmlns:a16="http://schemas.microsoft.com/office/drawing/2014/main" val="2755887968"/>
                    </a:ext>
                  </a:extLst>
                </a:gridCol>
                <a:gridCol w="360000">
                  <a:extLst>
                    <a:ext uri="{9D8B030D-6E8A-4147-A177-3AD203B41FA5}">
                      <a16:colId xmlns:a16="http://schemas.microsoft.com/office/drawing/2014/main" val="2465388453"/>
                    </a:ext>
                  </a:extLst>
                </a:gridCol>
              </a:tblGrid>
              <a:tr h="0">
                <a:tc gridSpan="3">
                  <a:txBody>
                    <a:bodyPr/>
                    <a:lstStyle/>
                    <a:p>
                      <a:endParaRPr kumimoji="1" lang="en-US" altLang="ja-JP" sz="300" b="0" dirty="0">
                        <a:solidFill>
                          <a:schemeClr val="tx1"/>
                        </a:solidFill>
                        <a:latin typeface="メイリオ" panose="020B0604030504040204" pitchFamily="50" charset="-128"/>
                        <a:ea typeface="メイリオ" panose="020B0604030504040204" pitchFamily="50" charset="-128"/>
                      </a:endParaRPr>
                    </a:p>
                    <a:p>
                      <a:r>
                        <a:rPr kumimoji="1" lang="ja-JP" altLang="en-US" sz="1000" b="0" dirty="0">
                          <a:solidFill>
                            <a:schemeClr val="tx1"/>
                          </a:solidFill>
                          <a:latin typeface="メイリオ" panose="020B0604030504040204" pitchFamily="50" charset="-128"/>
                          <a:ea typeface="メイリオ" panose="020B0604030504040204" pitchFamily="50" charset="-128"/>
                        </a:rPr>
                        <a:t>◆地球温暖化の影響はどのくらい心配でしたか。</a:t>
                      </a:r>
                      <a:endParaRPr kumimoji="1" lang="en-US" altLang="ja-JP"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pPr algn="ctr"/>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35740579"/>
                  </a:ext>
                </a:extLst>
              </a:tr>
              <a:tr h="12532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とても心配していた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2303778"/>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ある程度心配してい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184328"/>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心配していなかった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0977908"/>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わからない／答えたくない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768710"/>
                  </a:ext>
                </a:extLst>
              </a:tr>
              <a:tr h="0">
                <a:tc gridSpan="3">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◆地球温暖化について、</a:t>
                      </a:r>
                      <a:br>
                        <a:rPr kumimoji="1" lang="en-US" altLang="ja-JP" sz="1000" b="0" dirty="0">
                          <a:solidFill>
                            <a:schemeClr val="tx1"/>
                          </a:solidFill>
                          <a:latin typeface="メイリオ" panose="020B0604030504040204" pitchFamily="50" charset="-128"/>
                          <a:ea typeface="メイリオ" panose="020B0604030504040204" pitchFamily="50" charset="-128"/>
                        </a:rPr>
                      </a:br>
                      <a:r>
                        <a:rPr kumimoji="1" lang="ja-JP" altLang="en-US" sz="1000" b="0" dirty="0">
                          <a:solidFill>
                            <a:schemeClr val="tx1"/>
                          </a:solidFill>
                          <a:latin typeface="メイリオ" panose="020B0604030504040204" pitchFamily="50" charset="-128"/>
                          <a:ea typeface="メイリオ" panose="020B0604030504040204" pitchFamily="50" charset="-128"/>
                        </a:rPr>
                        <a:t>　どのくらい知りたいと思っていましたか。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pPr algn="ctr"/>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01043029"/>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とても知りたいと思っていた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6241774"/>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少し知りたいと思っていた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8623639"/>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どちらともいえない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1477121"/>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あまり知りたいと思っていなかった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5946644"/>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まったく知りたいと思っていなかった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8951601"/>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知らない・わからない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1194141"/>
                  </a:ext>
                </a:extLst>
              </a:tr>
              <a:tr h="0">
                <a:tc gridSpan="3">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◆地球温暖化の影響についてどう思っていましたか。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7779572"/>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自分の今の生活に影響がある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1122803"/>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自分が大人になったときに影響がある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853279"/>
                  </a:ext>
                </a:extLst>
              </a:tr>
              <a:tr h="0">
                <a:tc>
                  <a:txBody>
                    <a:bodyPr/>
                    <a:lstStyle/>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en-US" altLang="ja-JP" sz="400" dirty="0">
                        <a:solidFill>
                          <a:schemeClr val="tx1"/>
                        </a:solidFill>
                        <a:latin typeface="メイリオ" panose="020B0604030504040204" pitchFamily="50" charset="-128"/>
                        <a:ea typeface="メイリオ" panose="020B0604030504040204" pitchFamily="50" charset="-128"/>
                      </a:endParaRPr>
                    </a:p>
                    <a:p>
                      <a:r>
                        <a:rPr kumimoji="1" lang="ja-JP" altLang="en-US" sz="1000" dirty="0">
                          <a:solidFill>
                            <a:schemeClr val="tx1"/>
                          </a:solidFill>
                          <a:latin typeface="メイリオ" panose="020B0604030504040204" pitchFamily="50" charset="-128"/>
                          <a:ea typeface="メイリオ" panose="020B0604030504040204" pitchFamily="50" charset="-128"/>
                        </a:rPr>
                        <a:t>自分には関係がない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9021417"/>
                  </a:ext>
                </a:extLst>
              </a:tr>
            </a:tbl>
          </a:graphicData>
        </a:graphic>
      </p:graphicFrame>
      <p:sp>
        <p:nvSpPr>
          <p:cNvPr id="47" name="テキスト ボックス 46"/>
          <p:cNvSpPr txBox="1"/>
          <p:nvPr/>
        </p:nvSpPr>
        <p:spPr>
          <a:xfrm>
            <a:off x="259594" y="6208988"/>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endParaRPr kumimoji="1" lang="en-US" altLang="ja-JP" sz="200" i="1" dirty="0">
              <a:highlight>
                <a:srgbClr val="E8F6CF"/>
              </a:highlight>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00" i="1" dirty="0">
                <a:highlight>
                  <a:srgbClr val="E8F6CF"/>
                </a:highlight>
                <a:latin typeface="メイリオ" panose="020B0604030504040204" pitchFamily="50" charset="-128"/>
                <a:ea typeface="メイリオ" panose="020B0604030504040204" pitchFamily="50" charset="-128"/>
              </a:rPr>
              <a:t>◆心配だと感じた理由</a:t>
            </a:r>
            <a:r>
              <a:rPr kumimoji="1" lang="en-US" altLang="ja-JP" sz="1000" i="1" dirty="0">
                <a:highlight>
                  <a:srgbClr val="E8F6CF"/>
                </a:highlight>
                <a:latin typeface="メイリオ" panose="020B0604030504040204" pitchFamily="50" charset="-128"/>
                <a:ea typeface="メイリオ" panose="020B0604030504040204" pitchFamily="50" charset="-128"/>
              </a:rPr>
              <a:t>/</a:t>
            </a:r>
            <a:r>
              <a:rPr kumimoji="1" lang="ja-JP" altLang="en-US" sz="1000" i="1" dirty="0">
                <a:highlight>
                  <a:srgbClr val="E8F6CF"/>
                </a:highlight>
                <a:latin typeface="メイリオ" panose="020B0604030504040204" pitchFamily="50" charset="-128"/>
                <a:ea typeface="メイリオ" panose="020B0604030504040204" pitchFamily="50" charset="-128"/>
              </a:rPr>
              <a:t>関心を持った理由は何ですか（</a:t>
            </a:r>
            <a:r>
              <a:rPr kumimoji="1" lang="en-US" altLang="ja-JP" sz="1000" i="1" dirty="0">
                <a:highlight>
                  <a:srgbClr val="E8F6CF"/>
                </a:highlight>
                <a:latin typeface="メイリオ" panose="020B0604030504040204" pitchFamily="50" charset="-128"/>
                <a:ea typeface="メイリオ" panose="020B0604030504040204" pitchFamily="50" charset="-128"/>
              </a:rPr>
              <a:t>3</a:t>
            </a:r>
            <a:r>
              <a:rPr kumimoji="1" lang="ja-JP" altLang="en-US" sz="1000" i="1" dirty="0">
                <a:highlight>
                  <a:srgbClr val="E8F6CF"/>
                </a:highlight>
                <a:latin typeface="メイリオ" panose="020B0604030504040204" pitchFamily="50" charset="-128"/>
                <a:ea typeface="メイリオ" panose="020B0604030504040204" pitchFamily="50" charset="-128"/>
              </a:rPr>
              <a:t>つまで）。</a:t>
            </a:r>
          </a:p>
        </p:txBody>
      </p:sp>
      <p:sp>
        <p:nvSpPr>
          <p:cNvPr id="49" name="テキスト ボックス 48"/>
          <p:cNvSpPr txBox="1"/>
          <p:nvPr/>
        </p:nvSpPr>
        <p:spPr>
          <a:xfrm>
            <a:off x="459712" y="6429260"/>
            <a:ext cx="6048337" cy="864000"/>
          </a:xfrm>
          <a:prstGeom prst="rect">
            <a:avLst/>
          </a:prstGeom>
          <a:noFill/>
        </p:spPr>
        <p:txBody>
          <a:bodyPr wrap="square" lIns="36000" tIns="36000" rIns="36000" bIns="36000" rtlCol="0" anchor="t" anchorCtr="0">
            <a:noAutofit/>
          </a:bodyPr>
          <a:lstStyle/>
          <a:p>
            <a:pPr>
              <a:spcBef>
                <a:spcPts val="100"/>
              </a:spcBef>
              <a:buSzPct val="100000"/>
            </a:pPr>
            <a:r>
              <a:rPr kumimoji="1" lang="ja-JP" altLang="en-US" sz="1000" dirty="0">
                <a:latin typeface="メイリオ" panose="020B0604030504040204" pitchFamily="50" charset="-128"/>
                <a:ea typeface="メイリオ" panose="020B0604030504040204" pitchFamily="50" charset="-128"/>
              </a:rPr>
              <a:t>□ 地球温暖化問題は「ひとごと」ではないと思ったから</a:t>
            </a:r>
          </a:p>
          <a:p>
            <a:pPr>
              <a:spcBef>
                <a:spcPts val="100"/>
              </a:spcBef>
              <a:buSzPct val="100000"/>
            </a:pPr>
            <a:r>
              <a:rPr kumimoji="1" lang="ja-JP" altLang="en-US" sz="1000" dirty="0">
                <a:latin typeface="メイリオ" panose="020B0604030504040204" pitchFamily="50" charset="-128"/>
                <a:ea typeface="メイリオ" panose="020B0604030504040204" pitchFamily="50" charset="-128"/>
              </a:rPr>
              <a:t>□ 自分自身が行動することにより、良くしていくことができると思ったから</a:t>
            </a:r>
          </a:p>
          <a:p>
            <a:pPr>
              <a:spcBef>
                <a:spcPts val="100"/>
              </a:spcBef>
              <a:buSzPct val="100000"/>
            </a:pPr>
            <a:endParaRPr kumimoji="1" lang="en-US" altLang="ja-JP" sz="400" dirty="0">
              <a:latin typeface="メイリオ" panose="020B0604030504040204" pitchFamily="50" charset="-128"/>
              <a:ea typeface="メイリオ" panose="020B0604030504040204" pitchFamily="50" charset="-128"/>
            </a:endParaRPr>
          </a:p>
          <a:p>
            <a:pPr>
              <a:spcBef>
                <a:spcPts val="100"/>
              </a:spcBef>
              <a:buSzPct val="100000"/>
            </a:pPr>
            <a:r>
              <a:rPr kumimoji="1" lang="ja-JP" altLang="en-US" sz="1000" dirty="0">
                <a:latin typeface="メイリオ" panose="020B0604030504040204" pitchFamily="50" charset="-128"/>
                <a:ea typeface="メイリオ" panose="020B0604030504040204" pitchFamily="50" charset="-128"/>
              </a:rPr>
              <a:t>□ 地球温暖化対策は、自分にも良いことがあると思ったから</a:t>
            </a:r>
          </a:p>
          <a:p>
            <a:pPr>
              <a:spcBef>
                <a:spcPts val="100"/>
              </a:spcBef>
              <a:buSzPct val="100000"/>
            </a:pPr>
            <a:endParaRPr kumimoji="1" lang="en-US" altLang="ja-JP" sz="400" dirty="0">
              <a:latin typeface="メイリオ" panose="020B0604030504040204" pitchFamily="50" charset="-128"/>
              <a:ea typeface="メイリオ" panose="020B0604030504040204" pitchFamily="50" charset="-128"/>
            </a:endParaRPr>
          </a:p>
          <a:p>
            <a:pPr>
              <a:spcBef>
                <a:spcPts val="100"/>
              </a:spcBef>
              <a:buSzPct val="100000"/>
            </a:pPr>
            <a:r>
              <a:rPr kumimoji="1" lang="ja-JP" altLang="en-US" sz="1000" dirty="0">
                <a:latin typeface="メイリオ" panose="020B0604030504040204" pitchFamily="50" charset="-128"/>
                <a:ea typeface="メイリオ" panose="020B0604030504040204" pitchFamily="50" charset="-128"/>
              </a:rPr>
              <a:t>□ 地球温暖化対策には、簡単に取り組めることもあると思ったから</a:t>
            </a:r>
            <a:endParaRPr kumimoji="1" lang="en-US" altLang="ja-JP" sz="1000" dirty="0">
              <a:latin typeface="メイリオ" panose="020B0604030504040204" pitchFamily="50" charset="-128"/>
              <a:ea typeface="メイリオ" panose="020B0604030504040204" pitchFamily="50" charset="-128"/>
            </a:endParaRPr>
          </a:p>
          <a:p>
            <a:pPr>
              <a:spcBef>
                <a:spcPts val="100"/>
              </a:spcBef>
              <a:buSzPct val="100000"/>
            </a:pPr>
            <a:r>
              <a:rPr kumimoji="1" lang="ja-JP" altLang="en-US" sz="1000" dirty="0">
                <a:latin typeface="メイリオ" panose="020B0604030504040204" pitchFamily="50" charset="-128"/>
                <a:ea typeface="メイリオ" panose="020B0604030504040204" pitchFamily="50" charset="-128"/>
              </a:rPr>
              <a:t>□ 地球温暖化対策に取り組むことがかっこいいと思ったから</a:t>
            </a:r>
          </a:p>
          <a:p>
            <a:pPr>
              <a:spcBef>
                <a:spcPts val="100"/>
              </a:spcBef>
              <a:buSzPct val="100000"/>
            </a:pPr>
            <a:r>
              <a:rPr kumimoji="1" lang="ja-JP" altLang="en-US" sz="1000" dirty="0">
                <a:latin typeface="メイリオ" panose="020B0604030504040204" pitchFamily="50" charset="-128"/>
                <a:ea typeface="メイリオ" panose="020B0604030504040204" pitchFamily="50" charset="-128"/>
              </a:rPr>
              <a:t>□ 特に理由はない・なんとなく　     </a:t>
            </a:r>
            <a:br>
              <a:rPr kumimoji="1" lang="en-US" altLang="ja-JP" sz="1000" dirty="0">
                <a:latin typeface="メイリオ" panose="020B0604030504040204" pitchFamily="50" charset="-128"/>
                <a:ea typeface="メイリオ" panose="020B0604030504040204" pitchFamily="50" charset="-128"/>
              </a:rPr>
            </a:br>
            <a:r>
              <a:rPr kumimoji="1" lang="ja-JP" altLang="en-US" sz="1000" dirty="0">
                <a:latin typeface="メイリオ" panose="020B0604030504040204" pitchFamily="50" charset="-128"/>
                <a:ea typeface="メイリオ" panose="020B0604030504040204" pitchFamily="50" charset="-128"/>
              </a:rPr>
              <a:t>□ その他（　　　　　　　　　　　　　　　　　　　　　　　　　）</a:t>
            </a:r>
          </a:p>
        </p:txBody>
      </p:sp>
      <p:sp>
        <p:nvSpPr>
          <p:cNvPr id="85" name="テキスト ボックス 84"/>
          <p:cNvSpPr txBox="1"/>
          <p:nvPr/>
        </p:nvSpPr>
        <p:spPr>
          <a:xfrm>
            <a:off x="277940" y="6014362"/>
            <a:ext cx="6480000" cy="22151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1000" dirty="0">
                <a:latin typeface="メイリオ" panose="020B0604030504040204" pitchFamily="50" charset="-128"/>
                <a:ea typeface="メイリオ" panose="020B0604030504040204" pitchFamily="50" charset="-128"/>
              </a:rPr>
              <a:t>Q2</a:t>
            </a:r>
            <a:r>
              <a:rPr kumimoji="1" lang="ja-JP" altLang="en-US" sz="1000" dirty="0">
                <a:latin typeface="メイリオ" panose="020B0604030504040204" pitchFamily="50" charset="-128"/>
                <a:ea typeface="メイリオ" panose="020B0604030504040204" pitchFamily="50" charset="-128"/>
              </a:rPr>
              <a:t>で、</a:t>
            </a:r>
            <a:r>
              <a:rPr kumimoji="1" lang="ja-JP" altLang="en-US" sz="1000" b="1" dirty="0">
                <a:latin typeface="メイリオ" panose="020B0604030504040204" pitchFamily="50" charset="-128"/>
                <a:ea typeface="メイリオ" panose="020B0604030504040204" pitchFamily="50" charset="-128"/>
              </a:rPr>
              <a:t>参加後</a:t>
            </a:r>
            <a:r>
              <a:rPr kumimoji="1" lang="ja-JP" altLang="en-US" sz="1000" dirty="0">
                <a:latin typeface="メイリオ" panose="020B0604030504040204" pitchFamily="50" charset="-128"/>
                <a:ea typeface="メイリオ" panose="020B0604030504040204" pitchFamily="50" charset="-128"/>
              </a:rPr>
              <a:t>、地球温暖化を「心配している」、「知りたい」に当たる（</a:t>
            </a:r>
            <a:r>
              <a:rPr kumimoji="1" lang="ja-JP" altLang="en-US" sz="1000" dirty="0">
                <a:solidFill>
                  <a:schemeClr val="accent1"/>
                </a:solidFill>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）を選ばれた方に質問します。</a:t>
            </a:r>
            <a:endParaRPr kumimoji="1" lang="en-US" altLang="ja-JP" sz="1000" dirty="0">
              <a:latin typeface="メイリオ" panose="020B0604030504040204" pitchFamily="50" charset="-128"/>
              <a:ea typeface="メイリオ" panose="020B0604030504040204" pitchFamily="50" charset="-128"/>
            </a:endParaRPr>
          </a:p>
        </p:txBody>
      </p:sp>
      <p:sp>
        <p:nvSpPr>
          <p:cNvPr id="53" name="角丸四角形 47">
            <a:extLst>
              <a:ext uri="{FF2B5EF4-FFF2-40B4-BE49-F238E27FC236}">
                <a16:creationId xmlns:a16="http://schemas.microsoft.com/office/drawing/2014/main" id="{F284072C-9A4F-4DFD-960A-E6089649D958}"/>
              </a:ext>
            </a:extLst>
          </p:cNvPr>
          <p:cNvSpPr/>
          <p:nvPr/>
        </p:nvSpPr>
        <p:spPr bwMode="gray">
          <a:xfrm>
            <a:off x="279000" y="5775518"/>
            <a:ext cx="6262602" cy="252000"/>
          </a:xfrm>
          <a:prstGeom prst="roundRect">
            <a:avLst/>
          </a:prstGeom>
          <a:solidFill>
            <a:schemeClr val="accent1"/>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200" b="1" dirty="0">
                <a:solidFill>
                  <a:schemeClr val="bg1"/>
                </a:solidFill>
                <a:latin typeface="メイリオ" panose="020B0604030504040204" pitchFamily="50" charset="-128"/>
                <a:ea typeface="メイリオ" panose="020B0604030504040204" pitchFamily="50" charset="-128"/>
              </a:rPr>
              <a:t>3</a:t>
            </a:r>
            <a:r>
              <a:rPr kumimoji="1" lang="ja-JP" altLang="en-US" sz="1200" b="1" dirty="0">
                <a:solidFill>
                  <a:schemeClr val="bg1"/>
                </a:solidFill>
                <a:latin typeface="メイリオ" panose="020B0604030504040204" pitchFamily="50" charset="-128"/>
                <a:ea typeface="メイリオ" panose="020B0604030504040204" pitchFamily="50" charset="-128"/>
              </a:rPr>
              <a:t>．地球温暖化を心配だと思った／知りたいと思った理由</a:t>
            </a:r>
            <a:endParaRPr kumimoji="1" lang="ja-JP" altLang="en-US" sz="1000" b="1" dirty="0">
              <a:solidFill>
                <a:schemeClr val="bg1"/>
              </a:solidFill>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FA7B4B9F-41DC-4B2A-B70D-39A20CFB1A63}"/>
              </a:ext>
            </a:extLst>
          </p:cNvPr>
          <p:cNvSpPr/>
          <p:nvPr/>
        </p:nvSpPr>
        <p:spPr bwMode="gray">
          <a:xfrm>
            <a:off x="6501320" y="-3411"/>
            <a:ext cx="360000" cy="144000"/>
          </a:xfrm>
          <a:prstGeom prst="rect">
            <a:avLst/>
          </a:prstGeom>
          <a:solidFill>
            <a:schemeClr val="accent1"/>
          </a:solidFill>
          <a:ln w="12700" algn="ctr">
            <a:solidFill>
              <a:schemeClr val="accent1"/>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1050" b="1" dirty="0">
                <a:solidFill>
                  <a:schemeClr val="bg1"/>
                </a:solidFill>
              </a:rPr>
              <a:t>追加</a:t>
            </a:r>
          </a:p>
        </p:txBody>
      </p:sp>
      <p:graphicFrame>
        <p:nvGraphicFramePr>
          <p:cNvPr id="33" name="表 7">
            <a:extLst>
              <a:ext uri="{FF2B5EF4-FFF2-40B4-BE49-F238E27FC236}">
                <a16:creationId xmlns:a16="http://schemas.microsoft.com/office/drawing/2014/main" id="{C4108A5C-E60F-4771-96BE-F2D84FC3D9CD}"/>
              </a:ext>
            </a:extLst>
          </p:cNvPr>
          <p:cNvGraphicFramePr>
            <a:graphicFrameLocks noGrp="1"/>
          </p:cNvGraphicFramePr>
          <p:nvPr>
            <p:extLst>
              <p:ext uri="{D42A27DB-BD31-4B8C-83A1-F6EECF244321}">
                <p14:modId xmlns:p14="http://schemas.microsoft.com/office/powerpoint/2010/main" val="3066259678"/>
              </p:ext>
            </p:extLst>
          </p:nvPr>
        </p:nvGraphicFramePr>
        <p:xfrm>
          <a:off x="3382294" y="2181707"/>
          <a:ext cx="3177300" cy="3425880"/>
        </p:xfrm>
        <a:graphic>
          <a:graphicData uri="http://schemas.openxmlformats.org/drawingml/2006/table">
            <a:tbl>
              <a:tblPr firstRow="1" bandRow="1">
                <a:tableStyleId>{5C22544A-7EE6-4342-B048-85BDC9FD1C3A}</a:tableStyleId>
              </a:tblPr>
              <a:tblGrid>
                <a:gridCol w="379921">
                  <a:extLst>
                    <a:ext uri="{9D8B030D-6E8A-4147-A177-3AD203B41FA5}">
                      <a16:colId xmlns:a16="http://schemas.microsoft.com/office/drawing/2014/main" val="1551895576"/>
                    </a:ext>
                  </a:extLst>
                </a:gridCol>
                <a:gridCol w="2437379">
                  <a:extLst>
                    <a:ext uri="{9D8B030D-6E8A-4147-A177-3AD203B41FA5}">
                      <a16:colId xmlns:a16="http://schemas.microsoft.com/office/drawing/2014/main" val="2755887968"/>
                    </a:ext>
                  </a:extLst>
                </a:gridCol>
                <a:gridCol w="360000">
                  <a:extLst>
                    <a:ext uri="{9D8B030D-6E8A-4147-A177-3AD203B41FA5}">
                      <a16:colId xmlns:a16="http://schemas.microsoft.com/office/drawing/2014/main" val="2465388453"/>
                    </a:ext>
                  </a:extLst>
                </a:gridCol>
              </a:tblGrid>
              <a:tr h="0">
                <a:tc gridSpan="3">
                  <a:txBody>
                    <a:bodyPr/>
                    <a:lstStyle/>
                    <a:p>
                      <a:endParaRPr kumimoji="1" lang="en-US" altLang="ja-JP" sz="300" b="0" dirty="0">
                        <a:solidFill>
                          <a:schemeClr val="tx1"/>
                        </a:solidFill>
                        <a:latin typeface="メイリオ" panose="020B0604030504040204" pitchFamily="50" charset="-128"/>
                        <a:ea typeface="メイリオ" panose="020B0604030504040204" pitchFamily="50" charset="-128"/>
                      </a:endParaRPr>
                    </a:p>
                    <a:p>
                      <a:r>
                        <a:rPr kumimoji="1" lang="ja-JP" altLang="en-US" sz="1000" b="0" dirty="0">
                          <a:solidFill>
                            <a:schemeClr val="tx1"/>
                          </a:solidFill>
                          <a:latin typeface="メイリオ" panose="020B0604030504040204" pitchFamily="50" charset="-128"/>
                          <a:ea typeface="メイリオ" panose="020B0604030504040204" pitchFamily="50" charset="-128"/>
                        </a:rPr>
                        <a:t>◆地球温暖化の影響はどのくらい心配ですか。</a:t>
                      </a:r>
                      <a:endParaRPr kumimoji="1" lang="en-US" altLang="ja-JP" sz="10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pPr algn="ctr"/>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35740579"/>
                  </a:ext>
                </a:extLst>
              </a:tr>
              <a:tr h="108549">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とても心配である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2303778"/>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ある程度心配である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184328"/>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心配ではない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0977908"/>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わからない／答えたくない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768710"/>
                  </a:ext>
                </a:extLst>
              </a:tr>
              <a:tr h="0">
                <a:tc gridSpan="3">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◆地球温暖化についてもっと知りたくなりましたか。</a:t>
                      </a:r>
                      <a:endParaRPr kumimoji="1" lang="en-US" altLang="ja-JP" sz="1000" dirty="0">
                        <a:solidFill>
                          <a:schemeClr val="tx1"/>
                        </a:solidFill>
                        <a:latin typeface="メイリオ" panose="020B0604030504040204" pitchFamily="50" charset="-128"/>
                        <a:ea typeface="メイリオ" panose="020B0604030504040204" pitchFamily="50" charset="-128"/>
                      </a:endParaRPr>
                    </a:p>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01043029"/>
                  </a:ext>
                </a:extLst>
              </a:tr>
              <a:tr h="73281">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とても知りたくなった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6241774"/>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少し知りたくなった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b="0" dirty="0">
                          <a:solidFill>
                            <a:schemeClr val="accent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8623639"/>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どちらともいえない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1477121"/>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あまり知りたくならなかった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5946644"/>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まったく知りたくならなかった</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8951601"/>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知らない・わからない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1194141"/>
                  </a:ext>
                </a:extLst>
              </a:tr>
              <a:tr h="0">
                <a:tc gridSpan="3">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◆地球温暖化の影響についてどう思いますか。</a:t>
                      </a:r>
                      <a:endParaRPr kumimoji="1" lang="en-US" altLang="ja-JP" sz="1000" dirty="0">
                        <a:solidFill>
                          <a:schemeClr val="tx1"/>
                        </a:solidFill>
                        <a:latin typeface="メイリオ" panose="020B0604030504040204" pitchFamily="50" charset="-128"/>
                        <a:ea typeface="メイリオ" panose="020B0604030504040204" pitchFamily="50" charset="-128"/>
                      </a:endParaRPr>
                    </a:p>
                    <a:p>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7419405"/>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自分の今の生活に影響がある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767"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829813"/>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自分が大人になったときに影響がある</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767"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4689619"/>
                  </a:ext>
                </a:extLst>
              </a:tr>
              <a:tr h="0">
                <a:tc>
                  <a:txBody>
                    <a:bodyPr/>
                    <a:lstStyle/>
                    <a:p>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en-US" altLang="ja-JP" sz="400" dirty="0">
                        <a:solidFill>
                          <a:schemeClr val="tx1"/>
                        </a:solidFill>
                        <a:latin typeface="メイリオ" panose="020B0604030504040204" pitchFamily="50" charset="-128"/>
                        <a:ea typeface="メイリオ" panose="020B0604030504040204" pitchFamily="50" charset="-128"/>
                      </a:endParaRPr>
                    </a:p>
                    <a:p>
                      <a:r>
                        <a:rPr kumimoji="1" lang="ja-JP" altLang="en-US" sz="1000">
                          <a:solidFill>
                            <a:schemeClr val="tx1"/>
                          </a:solidFill>
                          <a:latin typeface="メイリオ" panose="020B0604030504040204" pitchFamily="50" charset="-128"/>
                          <a:ea typeface="メイリオ" panose="020B0604030504040204" pitchFamily="50" charset="-128"/>
                        </a:rPr>
                        <a:t>自分には</a:t>
                      </a:r>
                      <a:r>
                        <a:rPr kumimoji="1" lang="ja-JP" altLang="en-US" sz="1000" dirty="0">
                          <a:solidFill>
                            <a:schemeClr val="tx1"/>
                          </a:solidFill>
                          <a:latin typeface="メイリオ" panose="020B0604030504040204" pitchFamily="50" charset="-128"/>
                          <a:ea typeface="メイリオ" panose="020B0604030504040204" pitchFamily="50" charset="-128"/>
                        </a:rPr>
                        <a:t>関係がない</a:t>
                      </a:r>
                    </a:p>
                  </a:txBody>
                  <a:tcPr marL="18000" marR="18000" marT="18000" marB="18000">
                    <a:lnL w="635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767"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a:txBody>
                  <a:tcPr marL="18000" marR="18000" marT="18000" marB="18000">
                    <a:lnL w="635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0056606"/>
                  </a:ext>
                </a:extLst>
              </a:tr>
            </a:tbl>
          </a:graphicData>
        </a:graphic>
      </p:graphicFrame>
      <p:sp>
        <p:nvSpPr>
          <p:cNvPr id="36" name="テキスト ボックス 35">
            <a:extLst>
              <a:ext uri="{FF2B5EF4-FFF2-40B4-BE49-F238E27FC236}">
                <a16:creationId xmlns:a16="http://schemas.microsoft.com/office/drawing/2014/main" id="{D6C8D87C-FE4B-47E2-9A44-3B4CA0F589D7}"/>
              </a:ext>
            </a:extLst>
          </p:cNvPr>
          <p:cNvSpPr txBox="1"/>
          <p:nvPr/>
        </p:nvSpPr>
        <p:spPr>
          <a:xfrm>
            <a:off x="616964" y="1894156"/>
            <a:ext cx="2364944" cy="276999"/>
          </a:xfrm>
          <a:prstGeom prst="rect">
            <a:avLst/>
          </a:prstGeom>
          <a:noFill/>
        </p:spPr>
        <p:txBody>
          <a:bodyPr wrap="square">
            <a:spAutoFit/>
          </a:bodyPr>
          <a:lstStyle/>
          <a:p>
            <a:pPr algn="ctr"/>
            <a:r>
              <a:rPr kumimoji="1" lang="ja-JP" altLang="en-US" sz="1200" b="1" u="sng" dirty="0">
                <a:latin typeface="メイリオ" panose="020B0604030504040204" pitchFamily="50" charset="-128"/>
                <a:ea typeface="メイリオ" panose="020B0604030504040204" pitchFamily="50" charset="-128"/>
              </a:rPr>
              <a:t>イベント参加前</a:t>
            </a:r>
            <a:endParaRPr lang="ja-JP" altLang="en-US" sz="1200" u="sng" dirty="0"/>
          </a:p>
        </p:txBody>
      </p:sp>
      <p:sp>
        <p:nvSpPr>
          <p:cNvPr id="37" name="テキスト ボックス 36">
            <a:extLst>
              <a:ext uri="{FF2B5EF4-FFF2-40B4-BE49-F238E27FC236}">
                <a16:creationId xmlns:a16="http://schemas.microsoft.com/office/drawing/2014/main" id="{B0E3C2A5-466F-4918-B574-9F4837237F20}"/>
              </a:ext>
            </a:extLst>
          </p:cNvPr>
          <p:cNvSpPr txBox="1"/>
          <p:nvPr/>
        </p:nvSpPr>
        <p:spPr>
          <a:xfrm>
            <a:off x="3876094" y="1894156"/>
            <a:ext cx="2364944" cy="276999"/>
          </a:xfrm>
          <a:prstGeom prst="rect">
            <a:avLst/>
          </a:prstGeom>
          <a:noFill/>
        </p:spPr>
        <p:txBody>
          <a:bodyPr wrap="square">
            <a:spAutoFit/>
          </a:bodyPr>
          <a:lstStyle/>
          <a:p>
            <a:pPr algn="ctr"/>
            <a:r>
              <a:rPr kumimoji="1" lang="ja-JP" altLang="en-US" sz="1200" b="1" u="sng" dirty="0">
                <a:latin typeface="メイリオ" panose="020B0604030504040204" pitchFamily="50" charset="-128"/>
                <a:ea typeface="メイリオ" panose="020B0604030504040204" pitchFamily="50" charset="-128"/>
              </a:rPr>
              <a:t>イベント参加後</a:t>
            </a:r>
            <a:endParaRPr lang="ja-JP" altLang="en-US" sz="1200" u="sng" dirty="0"/>
          </a:p>
        </p:txBody>
      </p:sp>
      <p:sp>
        <p:nvSpPr>
          <p:cNvPr id="13" name="矢印: 右 12">
            <a:extLst>
              <a:ext uri="{FF2B5EF4-FFF2-40B4-BE49-F238E27FC236}">
                <a16:creationId xmlns:a16="http://schemas.microsoft.com/office/drawing/2014/main" id="{F78318BE-70DF-4C13-B6B8-2401CF034333}"/>
              </a:ext>
            </a:extLst>
          </p:cNvPr>
          <p:cNvSpPr/>
          <p:nvPr/>
        </p:nvSpPr>
        <p:spPr bwMode="gray">
          <a:xfrm>
            <a:off x="2662214" y="1918073"/>
            <a:ext cx="1440160" cy="233601"/>
          </a:xfrm>
          <a:prstGeom prst="rightArrow">
            <a:avLst/>
          </a:prstGeom>
          <a:solidFill>
            <a:srgbClr val="BBBCBC"/>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ja-JP" altLang="en-US" sz="1200" dirty="0"/>
          </a:p>
        </p:txBody>
      </p:sp>
      <p:pic>
        <p:nvPicPr>
          <p:cNvPr id="50212" name="Picture 36" descr="綺麗な地球のイラスト（環境問題）">
            <a:extLst>
              <a:ext uri="{FF2B5EF4-FFF2-40B4-BE49-F238E27FC236}">
                <a16:creationId xmlns:a16="http://schemas.microsoft.com/office/drawing/2014/main" id="{5833536A-F968-4AFF-8C70-EDBBAAC400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6061" y="6309934"/>
            <a:ext cx="1517479" cy="151747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2" name="オブジェクト 31">
            <a:extLst>
              <a:ext uri="{FF2B5EF4-FFF2-40B4-BE49-F238E27FC236}">
                <a16:creationId xmlns:a16="http://schemas.microsoft.com/office/drawing/2014/main" id="{B63310BE-A933-43E5-92AC-14AFDD5A380C}"/>
              </a:ext>
            </a:extLst>
          </p:cNvPr>
          <p:cNvGraphicFramePr>
            <a:graphicFrameLocks noChangeAspect="1"/>
          </p:cNvGraphicFramePr>
          <p:nvPr>
            <p:extLst>
              <p:ext uri="{D42A27DB-BD31-4B8C-83A1-F6EECF244321}">
                <p14:modId xmlns:p14="http://schemas.microsoft.com/office/powerpoint/2010/main" val="1041466254"/>
              </p:ext>
            </p:extLst>
          </p:nvPr>
        </p:nvGraphicFramePr>
        <p:xfrm>
          <a:off x="360270" y="1015640"/>
          <a:ext cx="6127750" cy="441325"/>
        </p:xfrm>
        <a:graphic>
          <a:graphicData uri="http://schemas.openxmlformats.org/presentationml/2006/ole">
            <mc:AlternateContent xmlns:mc="http://schemas.openxmlformats.org/markup-compatibility/2006">
              <mc:Choice xmlns:v="urn:schemas-microsoft-com:vml" Requires="v">
                <p:oleObj spid="_x0000_s50258" name="Document" r:id="rId8" imgW="6277319" imgH="457142" progId="Word.Document.12">
                  <p:embed/>
                </p:oleObj>
              </mc:Choice>
              <mc:Fallback>
                <p:oleObj name="Document" r:id="rId8" imgW="6277319" imgH="457142" progId="Word.Document.12">
                  <p:embed/>
                  <p:pic>
                    <p:nvPicPr>
                      <p:cNvPr id="54" name="オブジェクト 53">
                        <a:extLst>
                          <a:ext uri="{FF2B5EF4-FFF2-40B4-BE49-F238E27FC236}">
                            <a16:creationId xmlns:a16="http://schemas.microsoft.com/office/drawing/2014/main" id="{7E6EFBB6-44C6-4BFD-A5F7-43CABB32C725}"/>
                          </a:ext>
                        </a:extLst>
                      </p:cNvPr>
                      <p:cNvPicPr/>
                      <p:nvPr/>
                    </p:nvPicPr>
                    <p:blipFill>
                      <a:blip r:embed="rId9"/>
                      <a:stretch>
                        <a:fillRect/>
                      </a:stretch>
                    </p:blipFill>
                    <p:spPr>
                      <a:xfrm>
                        <a:off x="360270" y="1015640"/>
                        <a:ext cx="6127750" cy="441325"/>
                      </a:xfrm>
                      <a:prstGeom prst="rect">
                        <a:avLst/>
                      </a:prstGeom>
                    </p:spPr>
                  </p:pic>
                </p:oleObj>
              </mc:Fallback>
            </mc:AlternateContent>
          </a:graphicData>
        </a:graphic>
      </p:graphicFrame>
      <p:graphicFrame>
        <p:nvGraphicFramePr>
          <p:cNvPr id="34" name="オブジェクト 33">
            <a:extLst>
              <a:ext uri="{FF2B5EF4-FFF2-40B4-BE49-F238E27FC236}">
                <a16:creationId xmlns:a16="http://schemas.microsoft.com/office/drawing/2014/main" id="{AC89536A-C337-442E-BC72-40CBC57AA577}"/>
              </a:ext>
            </a:extLst>
          </p:cNvPr>
          <p:cNvGraphicFramePr>
            <a:graphicFrameLocks noChangeAspect="1"/>
          </p:cNvGraphicFramePr>
          <p:nvPr>
            <p:extLst>
              <p:ext uri="{D42A27DB-BD31-4B8C-83A1-F6EECF244321}">
                <p14:modId xmlns:p14="http://schemas.microsoft.com/office/powerpoint/2010/main" val="4240782495"/>
              </p:ext>
            </p:extLst>
          </p:nvPr>
        </p:nvGraphicFramePr>
        <p:xfrm>
          <a:off x="360270" y="1221532"/>
          <a:ext cx="6127750" cy="419100"/>
        </p:xfrm>
        <a:graphic>
          <a:graphicData uri="http://schemas.openxmlformats.org/presentationml/2006/ole">
            <mc:AlternateContent xmlns:mc="http://schemas.openxmlformats.org/markup-compatibility/2006">
              <mc:Choice xmlns:v="urn:schemas-microsoft-com:vml" Requires="v">
                <p:oleObj spid="_x0000_s50259" name="Document" r:id="rId10" imgW="6277319" imgH="457142" progId="Word.Document.12">
                  <p:embed/>
                </p:oleObj>
              </mc:Choice>
              <mc:Fallback>
                <p:oleObj name="Document" r:id="rId10" imgW="6277319" imgH="457142" progId="Word.Document.12">
                  <p:embed/>
                  <p:pic>
                    <p:nvPicPr>
                      <p:cNvPr id="55" name="オブジェクト 54">
                        <a:extLst>
                          <a:ext uri="{FF2B5EF4-FFF2-40B4-BE49-F238E27FC236}">
                            <a16:creationId xmlns:a16="http://schemas.microsoft.com/office/drawing/2014/main" id="{F0F6C1F9-45AD-4DC9-83DA-0606D705A8B8}"/>
                          </a:ext>
                        </a:extLst>
                      </p:cNvPr>
                      <p:cNvPicPr/>
                      <p:nvPr/>
                    </p:nvPicPr>
                    <p:blipFill>
                      <a:blip r:embed="rId11"/>
                      <a:stretch>
                        <a:fillRect/>
                      </a:stretch>
                    </p:blipFill>
                    <p:spPr>
                      <a:xfrm>
                        <a:off x="360270" y="1221532"/>
                        <a:ext cx="6127750" cy="419100"/>
                      </a:xfrm>
                      <a:prstGeom prst="rect">
                        <a:avLst/>
                      </a:prstGeom>
                    </p:spPr>
                  </p:pic>
                </p:oleObj>
              </mc:Fallback>
            </mc:AlternateContent>
          </a:graphicData>
        </a:graphic>
      </p:graphicFrame>
      <p:sp>
        <p:nvSpPr>
          <p:cNvPr id="35" name="テキスト ボックス 34">
            <a:extLst>
              <a:ext uri="{FF2B5EF4-FFF2-40B4-BE49-F238E27FC236}">
                <a16:creationId xmlns:a16="http://schemas.microsoft.com/office/drawing/2014/main" id="{D4431344-EAEC-40B2-9609-6332717DA579}"/>
              </a:ext>
            </a:extLst>
          </p:cNvPr>
          <p:cNvSpPr txBox="1"/>
          <p:nvPr/>
        </p:nvSpPr>
        <p:spPr>
          <a:xfrm>
            <a:off x="2060848" y="263982"/>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かんきょういしき</a:t>
            </a:r>
            <a:endParaRPr kumimoji="1" lang="en-US" altLang="ja-JP" sz="6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AAED9B5-F9E2-46CB-846E-8FBD70E3B57C}"/>
              </a:ext>
            </a:extLst>
          </p:cNvPr>
          <p:cNvSpPr txBox="1"/>
          <p:nvPr/>
        </p:nvSpPr>
        <p:spPr>
          <a:xfrm>
            <a:off x="4013137" y="271342"/>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じったい</a:t>
            </a:r>
            <a:endParaRPr kumimoji="1" lang="en-US" altLang="ja-JP" sz="6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AE90F2C-7392-4759-A369-7D3551F31444}"/>
              </a:ext>
            </a:extLst>
          </p:cNvPr>
          <p:cNvSpPr txBox="1"/>
          <p:nvPr/>
        </p:nvSpPr>
        <p:spPr>
          <a:xfrm>
            <a:off x="3193479" y="271342"/>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かん</a:t>
            </a:r>
            <a:endParaRPr kumimoji="1" lang="en-US" altLang="ja-JP" sz="6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0A4876F8-7CB1-453D-B803-67D36CEBE5B8}"/>
              </a:ext>
            </a:extLst>
          </p:cNvPr>
          <p:cNvSpPr txBox="1"/>
          <p:nvPr/>
        </p:nvSpPr>
        <p:spPr>
          <a:xfrm>
            <a:off x="1879842" y="1835480"/>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さんかまえ</a:t>
            </a:r>
            <a:endParaRPr kumimoji="1" lang="en-US" altLang="ja-JP" sz="6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31BFE82C-3A4B-4AC8-A38A-ED43DDBABFA9}"/>
              </a:ext>
            </a:extLst>
          </p:cNvPr>
          <p:cNvSpPr txBox="1"/>
          <p:nvPr/>
        </p:nvSpPr>
        <p:spPr>
          <a:xfrm>
            <a:off x="5173699" y="1835480"/>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さんかご</a:t>
            </a:r>
            <a:endParaRPr kumimoji="1" lang="en-US" altLang="ja-JP" sz="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6B86BEB9-1B45-4D8C-8BF0-0CA2EEFB17E1}"/>
              </a:ext>
            </a:extLst>
          </p:cNvPr>
          <p:cNvSpPr txBox="1"/>
          <p:nvPr/>
        </p:nvSpPr>
        <p:spPr>
          <a:xfrm>
            <a:off x="4365104" y="1532620"/>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solidFill>
                  <a:schemeClr val="bg1"/>
                </a:solidFill>
                <a:latin typeface="メイリオ" panose="020B0604030504040204" pitchFamily="50" charset="-128"/>
                <a:ea typeface="メイリオ" panose="020B0604030504040204" pitchFamily="50" charset="-128"/>
              </a:rPr>
              <a:t>かいとう</a:t>
            </a:r>
            <a:endParaRPr kumimoji="1" lang="en-US" altLang="ja-JP" sz="600" dirty="0">
              <a:solidFill>
                <a:schemeClr val="bg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8B2F536-7E1D-43D8-86A9-34677E87C9E2}"/>
              </a:ext>
            </a:extLst>
          </p:cNvPr>
          <p:cNvSpPr txBox="1"/>
          <p:nvPr/>
        </p:nvSpPr>
        <p:spPr>
          <a:xfrm>
            <a:off x="3032956" y="1532620"/>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solidFill>
                  <a:schemeClr val="bg1"/>
                </a:solidFill>
                <a:latin typeface="メイリオ" panose="020B0604030504040204" pitchFamily="50" charset="-128"/>
                <a:ea typeface="メイリオ" panose="020B0604030504040204" pitchFamily="50" charset="-128"/>
              </a:rPr>
              <a:t>さんかまえ</a:t>
            </a:r>
            <a:endParaRPr kumimoji="1" lang="en-US" altLang="ja-JP" sz="600" dirty="0">
              <a:solidFill>
                <a:schemeClr val="bg1"/>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FED84A0-4DA2-4BAD-899B-EDD6F1D9A2AF}"/>
              </a:ext>
            </a:extLst>
          </p:cNvPr>
          <p:cNvSpPr txBox="1"/>
          <p:nvPr/>
        </p:nvSpPr>
        <p:spPr>
          <a:xfrm>
            <a:off x="3589523" y="1532620"/>
            <a:ext cx="703573"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solidFill>
                  <a:schemeClr val="bg1"/>
                </a:solidFill>
                <a:latin typeface="メイリオ" panose="020B0604030504040204" pitchFamily="50" charset="-128"/>
                <a:ea typeface="メイリオ" panose="020B0604030504040204" pitchFamily="50" charset="-128"/>
              </a:rPr>
              <a:t>あと</a:t>
            </a:r>
            <a:endParaRPr kumimoji="1" lang="en-US" altLang="ja-JP" sz="600" dirty="0">
              <a:solidFill>
                <a:schemeClr val="bg1"/>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D0F22765-93C6-460E-B56F-D46D98421543}"/>
              </a:ext>
            </a:extLst>
          </p:cNvPr>
          <p:cNvSpPr txBox="1"/>
          <p:nvPr/>
        </p:nvSpPr>
        <p:spPr>
          <a:xfrm>
            <a:off x="368660" y="2144688"/>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ちきゅうおんだんか</a:t>
            </a:r>
            <a:endParaRPr kumimoji="1" lang="en-US" altLang="ja-JP" sz="6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B25F0EC1-EEB0-4FDF-A69F-82AD88AF0642}"/>
              </a:ext>
            </a:extLst>
          </p:cNvPr>
          <p:cNvSpPr txBox="1"/>
          <p:nvPr/>
        </p:nvSpPr>
        <p:spPr>
          <a:xfrm>
            <a:off x="1107693" y="2144688"/>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えいきょう</a:t>
            </a:r>
            <a:endParaRPr kumimoji="1" lang="en-US" altLang="ja-JP" sz="6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2BC3EC00-110D-49CC-9748-FE384ED0BDD3}"/>
              </a:ext>
            </a:extLst>
          </p:cNvPr>
          <p:cNvSpPr txBox="1"/>
          <p:nvPr/>
        </p:nvSpPr>
        <p:spPr>
          <a:xfrm>
            <a:off x="2129927" y="2144688"/>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しんぱい</a:t>
            </a:r>
            <a:endParaRPr kumimoji="1" lang="en-US" altLang="ja-JP" sz="6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4A767681-9937-455C-ADCF-1744B11A0C42}"/>
              </a:ext>
            </a:extLst>
          </p:cNvPr>
          <p:cNvSpPr txBox="1"/>
          <p:nvPr/>
        </p:nvSpPr>
        <p:spPr>
          <a:xfrm>
            <a:off x="1286918" y="6171095"/>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りゆう</a:t>
            </a:r>
            <a:endParaRPr kumimoji="1" lang="en-US" altLang="ja-JP" sz="6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70E28D35-26CF-4971-9CDE-2A872B1FE68B}"/>
              </a:ext>
            </a:extLst>
          </p:cNvPr>
          <p:cNvSpPr txBox="1"/>
          <p:nvPr/>
        </p:nvSpPr>
        <p:spPr>
          <a:xfrm>
            <a:off x="1582820" y="6171095"/>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かんしん</a:t>
            </a:r>
            <a:endParaRPr kumimoji="1" lang="en-US" altLang="ja-JP" sz="6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92DAF20B-88CB-4C97-B919-3648019CB9EF}"/>
              </a:ext>
            </a:extLst>
          </p:cNvPr>
          <p:cNvSpPr txBox="1"/>
          <p:nvPr/>
        </p:nvSpPr>
        <p:spPr>
          <a:xfrm>
            <a:off x="1142902" y="5327868"/>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かんけい</a:t>
            </a:r>
            <a:endParaRPr kumimoji="1" lang="en-US" altLang="ja-JP" sz="6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994D9221-ABC4-4FF2-A095-17B55D149F07}"/>
              </a:ext>
            </a:extLst>
          </p:cNvPr>
          <p:cNvSpPr txBox="1"/>
          <p:nvPr/>
        </p:nvSpPr>
        <p:spPr>
          <a:xfrm>
            <a:off x="1232756" y="6732024"/>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たいさく</a:t>
            </a:r>
            <a:endParaRPr kumimoji="1" lang="en-US" altLang="ja-JP" sz="6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8611B366-3700-46C3-B937-52C24F18041C}"/>
              </a:ext>
            </a:extLst>
          </p:cNvPr>
          <p:cNvSpPr txBox="1"/>
          <p:nvPr/>
        </p:nvSpPr>
        <p:spPr>
          <a:xfrm>
            <a:off x="1880828" y="6984052"/>
            <a:ext cx="773930" cy="705252"/>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600" dirty="0">
                <a:latin typeface="メイリオ" panose="020B0604030504040204" pitchFamily="50" charset="-128"/>
                <a:ea typeface="メイリオ" panose="020B0604030504040204" pitchFamily="50" charset="-128"/>
              </a:rPr>
              <a:t>かんたん</a:t>
            </a:r>
            <a:endParaRPr kumimoji="1"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81708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オブジェクト 7" hidden="1"/>
          <p:cNvGraphicFramePr>
            <a:graphicFrameLocks noChangeAspect="1"/>
          </p:cNvGraphicFramePr>
          <p:nvPr>
            <p:custDataLst>
              <p:tags r:id="rId2"/>
            </p:custDataLst>
            <p:extLst>
              <p:ext uri="{D42A27DB-BD31-4B8C-83A1-F6EECF244321}">
                <p14:modId xmlns:p14="http://schemas.microsoft.com/office/powerpoint/2010/main" val="37718729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798" name="think-cell スライド" r:id="rId4" imgW="563" imgH="564" progId="TCLayout.ActiveDocument.1">
                  <p:embed/>
                </p:oleObj>
              </mc:Choice>
              <mc:Fallback>
                <p:oleObj name="think-cell スライド" r:id="rId4" imgW="563" imgH="56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 name="図 1"/>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309479" y="309196"/>
            <a:ext cx="1894832" cy="597653"/>
          </a:xfrm>
          <a:prstGeom prst="rect">
            <a:avLst/>
          </a:prstGeom>
        </p:spPr>
      </p:pic>
      <p:sp>
        <p:nvSpPr>
          <p:cNvPr id="12" name="正方形/長方形 11"/>
          <p:cNvSpPr/>
          <p:nvPr/>
        </p:nvSpPr>
        <p:spPr bwMode="gray">
          <a:xfrm>
            <a:off x="2427141"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019FDE"/>
                </a:solidFill>
                <a:latin typeface="メイリオ" panose="020B0604030504040204" pitchFamily="50" charset="-128"/>
                <a:ea typeface="メイリオ" panose="020B0604030504040204" pitchFamily="50" charset="-128"/>
              </a:rPr>
              <a:t>省エネ家電利用意向実態アンケート</a:t>
            </a:r>
          </a:p>
        </p:txBody>
      </p:sp>
      <p:sp>
        <p:nvSpPr>
          <p:cNvPr id="14" name="テキスト ボックス 13"/>
          <p:cNvSpPr txBox="1"/>
          <p:nvPr/>
        </p:nvSpPr>
        <p:spPr>
          <a:xfrm>
            <a:off x="2451855" y="701492"/>
            <a:ext cx="4150800" cy="226591"/>
          </a:xfrm>
          <a:prstGeom prst="rect">
            <a:avLst/>
          </a:prstGeom>
          <a:noFill/>
        </p:spPr>
        <p:txBody>
          <a:bodyPr wrap="square" lIns="36000" tIns="36000" rIns="36000" bIns="36000" rtlCol="0" anchor="ctr" anchorCtr="0">
            <a:noAutofit/>
          </a:bodyPr>
          <a:lstStyle/>
          <a:p>
            <a:pPr>
              <a:spcBef>
                <a:spcPts val="0"/>
              </a:spcBef>
              <a:buSzPct val="100000"/>
            </a:pPr>
            <a:r>
              <a:rPr kumimoji="1" lang="ja-JP" altLang="en-US" sz="1000" dirty="0">
                <a:latin typeface="メイリオ" panose="020B0604030504040204" pitchFamily="50" charset="-128"/>
                <a:ea typeface="メイリオ" panose="020B0604030504040204" pitchFamily="50" charset="-128"/>
              </a:rPr>
              <a:t>省エネ家電の利用意向を調査しています。わかる範囲でお答えください。</a:t>
            </a:r>
          </a:p>
        </p:txBody>
      </p:sp>
      <p:grpSp>
        <p:nvGrpSpPr>
          <p:cNvPr id="92" name="グループ化 91"/>
          <p:cNvGrpSpPr/>
          <p:nvPr/>
        </p:nvGrpSpPr>
        <p:grpSpPr>
          <a:xfrm>
            <a:off x="279000" y="972782"/>
            <a:ext cx="6300000" cy="684655"/>
            <a:chOff x="279000" y="972782"/>
            <a:chExt cx="6300000" cy="684655"/>
          </a:xfrm>
        </p:grpSpPr>
        <p:sp>
          <p:nvSpPr>
            <p:cNvPr id="5" name="角丸四角形 4"/>
            <p:cNvSpPr/>
            <p:nvPr/>
          </p:nvSpPr>
          <p:spPr bwMode="gray">
            <a:xfrm>
              <a:off x="279000" y="972782"/>
              <a:ext cx="6300000" cy="252000"/>
            </a:xfrm>
            <a:prstGeom prst="roundRect">
              <a:avLst/>
            </a:prstGeom>
            <a:solidFill>
              <a:srgbClr val="019FDE"/>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20" name="テキスト ボックス 19"/>
            <p:cNvSpPr txBox="1"/>
            <p:nvPr/>
          </p:nvSpPr>
          <p:spPr>
            <a:xfrm>
              <a:off x="279000" y="1255819"/>
              <a:ext cx="6300000" cy="4016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p:txBody>
        </p:sp>
      </p:grpSp>
      <p:grpSp>
        <p:nvGrpSpPr>
          <p:cNvPr id="105" name="グループ化 104"/>
          <p:cNvGrpSpPr/>
          <p:nvPr/>
        </p:nvGrpSpPr>
        <p:grpSpPr>
          <a:xfrm>
            <a:off x="279000" y="3633883"/>
            <a:ext cx="6372000" cy="1871735"/>
            <a:chOff x="279000" y="3657329"/>
            <a:chExt cx="6372000" cy="1871735"/>
          </a:xfrm>
        </p:grpSpPr>
        <p:sp>
          <p:nvSpPr>
            <p:cNvPr id="65" name="右矢印 64"/>
            <p:cNvSpPr/>
            <p:nvPr/>
          </p:nvSpPr>
          <p:spPr bwMode="gray">
            <a:xfrm>
              <a:off x="3325766" y="3664321"/>
              <a:ext cx="206467" cy="238016"/>
            </a:xfrm>
            <a:prstGeom prst="rightArrow">
              <a:avLst/>
            </a:prstGeom>
            <a:solidFill>
              <a:schemeClr val="tx2"/>
            </a:solidFill>
            <a:ln w="12700" algn="ctr">
              <a:solidFill>
                <a:schemeClr val="tx2"/>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ja-JP" altLang="en-US" sz="1200" dirty="0"/>
            </a:p>
          </p:txBody>
        </p:sp>
        <p:grpSp>
          <p:nvGrpSpPr>
            <p:cNvPr id="103" name="グループ化 102"/>
            <p:cNvGrpSpPr/>
            <p:nvPr/>
          </p:nvGrpSpPr>
          <p:grpSpPr>
            <a:xfrm>
              <a:off x="279000" y="3657329"/>
              <a:ext cx="6372000" cy="1871735"/>
              <a:chOff x="279000" y="3714348"/>
              <a:chExt cx="6372000" cy="1871735"/>
            </a:xfrm>
          </p:grpSpPr>
          <p:sp>
            <p:nvSpPr>
              <p:cNvPr id="59" name="テキスト ボックス 58"/>
              <p:cNvSpPr txBox="1"/>
              <p:nvPr/>
            </p:nvSpPr>
            <p:spPr>
              <a:xfrm>
                <a:off x="279000" y="4434083"/>
                <a:ext cx="3024000" cy="1152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すでに購入済み　➡</a:t>
                </a:r>
                <a:r>
                  <a:rPr kumimoji="1" lang="en-US" altLang="ja-JP" sz="1050" dirty="0">
                    <a:latin typeface="メイリオ" panose="020B0604030504040204" pitchFamily="50" charset="-128"/>
                    <a:ea typeface="メイリオ" panose="020B0604030504040204" pitchFamily="50" charset="-128"/>
                  </a:rPr>
                  <a:t>Q4</a:t>
                </a:r>
                <a:r>
                  <a:rPr kumimoji="1" lang="ja-JP" altLang="en-US" sz="1050" dirty="0">
                    <a:latin typeface="メイリオ" panose="020B0604030504040204" pitchFamily="50" charset="-128"/>
                    <a:ea typeface="メイリオ" panose="020B0604030504040204" pitchFamily="50" charset="-128"/>
                  </a:rPr>
                  <a:t>を飛ばす</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機会があれば購入したいと思っていた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興味はあったが、購入対象ではなかった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興味がなかった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省エネ家電のことを知らなかった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テレビ・エアコン・冷蔵庫を利用していない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grpSp>
            <p:nvGrpSpPr>
              <p:cNvPr id="94" name="グループ化 93"/>
              <p:cNvGrpSpPr/>
              <p:nvPr/>
            </p:nvGrpSpPr>
            <p:grpSpPr>
              <a:xfrm>
                <a:off x="279000" y="3714348"/>
                <a:ext cx="6372000" cy="509628"/>
                <a:chOff x="279000" y="3714348"/>
                <a:chExt cx="6372000" cy="509628"/>
              </a:xfrm>
            </p:grpSpPr>
            <p:sp>
              <p:nvSpPr>
                <p:cNvPr id="7" name="角丸四角形 6"/>
                <p:cNvSpPr/>
                <p:nvPr/>
              </p:nvSpPr>
              <p:spPr bwMode="gray">
                <a:xfrm>
                  <a:off x="279000" y="3714348"/>
                  <a:ext cx="3024000" cy="252000"/>
                </a:xfrm>
                <a:prstGeom prst="roundRect">
                  <a:avLst/>
                </a:prstGeom>
                <a:solidFill>
                  <a:srgbClr val="019FDE"/>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３．これまでの検討状況について</a:t>
                  </a:r>
                </a:p>
              </p:txBody>
            </p:sp>
            <p:sp>
              <p:nvSpPr>
                <p:cNvPr id="57" name="角丸四角形 56"/>
                <p:cNvSpPr/>
                <p:nvPr/>
              </p:nvSpPr>
              <p:spPr bwMode="gray">
                <a:xfrm>
                  <a:off x="3555000" y="3714348"/>
                  <a:ext cx="3024000" cy="252000"/>
                </a:xfrm>
                <a:prstGeom prst="roundRect">
                  <a:avLst/>
                </a:prstGeom>
                <a:solidFill>
                  <a:srgbClr val="019FDE"/>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４．今後の購入意向について</a:t>
                  </a:r>
                </a:p>
              </p:txBody>
            </p:sp>
            <p:sp>
              <p:nvSpPr>
                <p:cNvPr id="58" name="テキスト ボックス 57"/>
                <p:cNvSpPr txBox="1"/>
                <p:nvPr/>
              </p:nvSpPr>
              <p:spPr>
                <a:xfrm>
                  <a:off x="279000" y="3997385"/>
                  <a:ext cx="3024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イベント前</a:t>
                  </a:r>
                  <a:r>
                    <a:rPr kumimoji="1" lang="ja-JP" altLang="en-US" sz="1200" dirty="0">
                      <a:latin typeface="メイリオ" panose="020B0604030504040204" pitchFamily="50" charset="-128"/>
                      <a:ea typeface="メイリオ" panose="020B0604030504040204" pitchFamily="50" charset="-128"/>
                    </a:rPr>
                    <a:t>、省エネ家電に興味があり</a:t>
                  </a:r>
                  <a:br>
                    <a:rPr kumimoji="1" lang="en-US" altLang="ja-JP" sz="1200" dirty="0">
                      <a:latin typeface="メイリオ" panose="020B0604030504040204" pitchFamily="50" charset="-128"/>
                      <a:ea typeface="メイリオ" panose="020B0604030504040204" pitchFamily="50" charset="-128"/>
                    </a:rPr>
                  </a:b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66" name="テキスト ボックス 65"/>
                <p:cNvSpPr txBox="1"/>
                <p:nvPr/>
              </p:nvSpPr>
              <p:spPr>
                <a:xfrm>
                  <a:off x="3555000" y="3997385"/>
                  <a:ext cx="3096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、省エネ家電を</a:t>
                  </a:r>
                  <a:br>
                    <a:rPr kumimoji="1" lang="en-US" altLang="ja-JP" sz="1200" dirty="0">
                      <a:latin typeface="メイリオ" panose="020B0604030504040204" pitchFamily="50" charset="-128"/>
                      <a:ea typeface="メイリオ" panose="020B0604030504040204" pitchFamily="50" charset="-128"/>
                    </a:rPr>
                  </a:b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購入したいと思いましたか（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67" name="テキスト ボックス 66"/>
              <p:cNvSpPr txBox="1"/>
              <p:nvPr/>
            </p:nvSpPr>
            <p:spPr>
              <a:xfrm>
                <a:off x="3555000" y="4434083"/>
                <a:ext cx="3024000" cy="972000"/>
              </a:xfrm>
              <a:prstGeom prst="rect">
                <a:avLst/>
              </a:prstGeom>
              <a:noFill/>
            </p:spPr>
            <p:txBody>
              <a:bodyPr wrap="square" lIns="36000" tIns="36000" rIns="36000" bIns="36000" rtlCol="0" anchor="t" anchorCtr="0">
                <a:noAutofit/>
              </a:bodyPr>
              <a:lstStyle/>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機会があれば購入したいと思う</a:t>
                </a:r>
                <a:endParaRPr kumimoji="1" lang="en-US" altLang="ja-JP" sz="1050" dirty="0">
                  <a:latin typeface="メイリオ" panose="020B0604030504040204" pitchFamily="50" charset="-128"/>
                  <a:ea typeface="メイリオ" panose="020B0604030504040204" pitchFamily="50" charset="-128"/>
                </a:endParaRPr>
              </a:p>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興味はあるが、購入対象には入らない</a:t>
                </a:r>
                <a:endParaRPr kumimoji="1" lang="en-US" altLang="ja-JP" sz="1050" dirty="0">
                  <a:latin typeface="メイリオ" panose="020B0604030504040204" pitchFamily="50" charset="-128"/>
                  <a:ea typeface="メイリオ" panose="020B0604030504040204" pitchFamily="50" charset="-128"/>
                </a:endParaRPr>
              </a:p>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興味がない</a:t>
                </a:r>
                <a:endParaRPr kumimoji="1" lang="en-US" altLang="ja-JP" sz="1050" dirty="0">
                  <a:latin typeface="メイリオ" panose="020B0604030504040204" pitchFamily="50" charset="-128"/>
                  <a:ea typeface="メイリオ" panose="020B0604030504040204" pitchFamily="50" charset="-128"/>
                </a:endParaRPr>
              </a:p>
              <a:p>
                <a:pPr>
                  <a:spcBef>
                    <a:spcPts val="200"/>
                  </a:spcBef>
                  <a:buSzPct val="100000"/>
                </a:pPr>
                <a:r>
                  <a:rPr kumimoji="1" lang="ja-JP" altLang="en-US" sz="1050" dirty="0">
                    <a:latin typeface="メイリオ" panose="020B0604030504040204" pitchFamily="50" charset="-128"/>
                    <a:ea typeface="メイリオ" panose="020B0604030504040204" pitchFamily="50" charset="-128"/>
                  </a:rPr>
                  <a:t>□ テレビ・エアコン・冷蔵庫を利用していない</a:t>
                </a:r>
                <a:br>
                  <a:rPr kumimoji="1" lang="en-US" altLang="ja-JP" sz="1050" dirty="0">
                    <a:latin typeface="メイリオ" panose="020B0604030504040204" pitchFamily="50" charset="-128"/>
                    <a:ea typeface="メイリオ" panose="020B0604030504040204" pitchFamily="50" charset="-128"/>
                  </a:rPr>
                </a:br>
                <a:r>
                  <a:rPr kumimoji="1" lang="ja-JP" altLang="en-US" sz="1050" dirty="0">
                    <a:latin typeface="メイリオ" panose="020B0604030504040204" pitchFamily="50" charset="-128"/>
                    <a:ea typeface="メイリオ" panose="020B0604030504040204" pitchFamily="50" charset="-128"/>
                  </a:rPr>
                  <a:t>□ わからない</a:t>
                </a:r>
                <a:endParaRPr kumimoji="1" lang="en-US" altLang="ja-JP" sz="1050" dirty="0">
                  <a:latin typeface="メイリオ" panose="020B0604030504040204" pitchFamily="50" charset="-128"/>
                  <a:ea typeface="メイリオ" panose="020B0604030504040204" pitchFamily="50" charset="-128"/>
                </a:endParaRPr>
              </a:p>
            </p:txBody>
          </p:sp>
        </p:grpSp>
      </p:grpSp>
      <p:sp>
        <p:nvSpPr>
          <p:cNvPr id="71" name="テキスト ボックス 70"/>
          <p:cNvSpPr txBox="1"/>
          <p:nvPr/>
        </p:nvSpPr>
        <p:spPr>
          <a:xfrm>
            <a:off x="287338" y="6393288"/>
            <a:ext cx="6300000" cy="1152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の削減に貢献するため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これまでの家電よりも電気代が安くなると思ったため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これまでの家電よりも高機能であるため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みんな（周りの人）が省エネ家電を購入しているため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持っている家電が壊れたため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p>
        </p:txBody>
      </p:sp>
      <p:sp>
        <p:nvSpPr>
          <p:cNvPr id="9" name="角丸四角形 8"/>
          <p:cNvSpPr/>
          <p:nvPr/>
        </p:nvSpPr>
        <p:spPr bwMode="gray">
          <a:xfrm>
            <a:off x="279000" y="5541622"/>
            <a:ext cx="6300000" cy="252000"/>
          </a:xfrm>
          <a:prstGeom prst="roundRect">
            <a:avLst/>
          </a:prstGeom>
          <a:solidFill>
            <a:srgbClr val="019FDE"/>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５．購入意向の理由について</a:t>
            </a:r>
          </a:p>
        </p:txBody>
      </p:sp>
      <p:sp>
        <p:nvSpPr>
          <p:cNvPr id="72" name="テキスト ボックス 71"/>
          <p:cNvSpPr txBox="1"/>
          <p:nvPr/>
        </p:nvSpPr>
        <p:spPr>
          <a:xfrm>
            <a:off x="279000" y="6187098"/>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なぜ、省エネ家電を購入しましたか</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興味を持ちましたか（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grpSp>
        <p:nvGrpSpPr>
          <p:cNvPr id="102" name="グループ化 101"/>
          <p:cNvGrpSpPr/>
          <p:nvPr/>
        </p:nvGrpSpPr>
        <p:grpSpPr>
          <a:xfrm>
            <a:off x="279000" y="1755618"/>
            <a:ext cx="6336096" cy="1803530"/>
            <a:chOff x="279000" y="1779357"/>
            <a:chExt cx="6336096" cy="1803530"/>
          </a:xfrm>
        </p:grpSpPr>
        <p:sp>
          <p:nvSpPr>
            <p:cNvPr id="28" name="テキスト ボックス 27"/>
            <p:cNvSpPr txBox="1"/>
            <p:nvPr/>
          </p:nvSpPr>
          <p:spPr>
            <a:xfrm>
              <a:off x="315096" y="3294887"/>
              <a:ext cx="6300000" cy="288000"/>
            </a:xfrm>
            <a:prstGeom prst="rect">
              <a:avLst/>
            </a:prstGeom>
            <a:noFill/>
          </p:spPr>
          <p:txBody>
            <a:bodyPr wrap="square" lIns="36000" tIns="36000" rIns="36000" bIns="36000" rtlCol="0" anchor="t" anchorCtr="0">
              <a:noAutofit/>
            </a:bodyPr>
            <a:lstStyle/>
            <a:p>
              <a:pPr>
                <a:spcBef>
                  <a:spcPts val="0"/>
                </a:spcBef>
                <a:buSzPct val="100000"/>
                <a:tabLst>
                  <a:tab pos="263525" algn="l"/>
                </a:tabLst>
              </a:pPr>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1:	</a:t>
              </a:r>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5</a:t>
              </a:r>
              <a:r>
                <a:rPr kumimoji="1" lang="ja-JP" altLang="en-US" sz="900" dirty="0">
                  <a:latin typeface="メイリオ" panose="020B0604030504040204" pitchFamily="50" charset="-128"/>
                  <a:ea typeface="メイリオ" panose="020B0604030504040204" pitchFamily="50" charset="-128"/>
                </a:rPr>
                <a:t>つ星家電」とは、統一省エネルギーラベル（右図参照）で☆</a:t>
              </a:r>
              <a:r>
                <a:rPr kumimoji="1" lang="en-US" altLang="ja-JP" sz="900" dirty="0">
                  <a:latin typeface="メイリオ" panose="020B0604030504040204" pitchFamily="50" charset="-128"/>
                  <a:ea typeface="メイリオ" panose="020B0604030504040204" pitchFamily="50" charset="-128"/>
                </a:rPr>
                <a:t>5</a:t>
              </a:r>
              <a:r>
                <a:rPr kumimoji="1" lang="ja-JP" altLang="en-US" sz="900" dirty="0" err="1">
                  <a:latin typeface="メイリオ" panose="020B0604030504040204" pitchFamily="50" charset="-128"/>
                  <a:ea typeface="メイリオ" panose="020B0604030504040204" pitchFamily="50" charset="-128"/>
                </a:rPr>
                <a:t>つの</a:t>
              </a:r>
              <a:r>
                <a:rPr kumimoji="1" lang="ja-JP" altLang="en-US" sz="900" dirty="0">
                  <a:latin typeface="メイリオ" panose="020B0604030504040204" pitchFamily="50" charset="-128"/>
                  <a:ea typeface="メイリオ" panose="020B0604030504040204" pitchFamily="50" charset="-128"/>
                </a:rPr>
                <a:t>家電を指します。</a:t>
              </a:r>
              <a:br>
                <a:rPr kumimoji="1" lang="en-US" altLang="ja-JP" sz="900" dirty="0">
                  <a:latin typeface="メイリオ" panose="020B0604030504040204" pitchFamily="50" charset="-128"/>
                  <a:ea typeface="メイリオ" panose="020B0604030504040204" pitchFamily="50" charset="-128"/>
                </a:rPr>
              </a:b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そのうち、冷蔵庫、エアコン、テレビについてお伺いします。</a:t>
              </a:r>
            </a:p>
          </p:txBody>
        </p:sp>
        <p:grpSp>
          <p:nvGrpSpPr>
            <p:cNvPr id="76" name="グループ化 75"/>
            <p:cNvGrpSpPr/>
            <p:nvPr/>
          </p:nvGrpSpPr>
          <p:grpSpPr>
            <a:xfrm>
              <a:off x="523156" y="2168666"/>
              <a:ext cx="5914678" cy="1306800"/>
              <a:chOff x="512680" y="2647898"/>
              <a:chExt cx="5914678" cy="1306800"/>
            </a:xfrm>
          </p:grpSpPr>
          <p:sp>
            <p:nvSpPr>
              <p:cNvPr id="73" name="テキスト ボックス 72"/>
              <p:cNvSpPr txBox="1"/>
              <p:nvPr/>
            </p:nvSpPr>
            <p:spPr>
              <a:xfrm>
                <a:off x="512680" y="2801938"/>
                <a:ext cx="2232000" cy="1080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u="sng" dirty="0">
                    <a:latin typeface="メイリオ" panose="020B0604030504040204" pitchFamily="50" charset="-128"/>
                    <a:ea typeface="メイリオ" panose="020B0604030504040204" pitchFamily="50" charset="-128"/>
                  </a:rPr>
                  <a:t>◎</a:t>
                </a:r>
                <a:r>
                  <a:rPr kumimoji="1" lang="en-US" altLang="ja-JP" sz="1050" u="sng" dirty="0">
                    <a:latin typeface="メイリオ" panose="020B0604030504040204" pitchFamily="50" charset="-128"/>
                    <a:ea typeface="メイリオ" panose="020B0604030504040204" pitchFamily="50" charset="-128"/>
                  </a:rPr>
                  <a:t>5</a:t>
                </a:r>
                <a:r>
                  <a:rPr kumimoji="1" lang="ja-JP" altLang="en-US" sz="1050" u="sng" dirty="0">
                    <a:latin typeface="メイリオ" panose="020B0604030504040204" pitchFamily="50" charset="-128"/>
                    <a:ea typeface="メイリオ" panose="020B0604030504040204" pitchFamily="50" charset="-128"/>
                  </a:rPr>
                  <a:t>つ星家電</a:t>
                </a:r>
                <a:r>
                  <a:rPr kumimoji="1" lang="ja-JP" altLang="en-US" sz="1050" u="sng" baseline="30000" dirty="0">
                    <a:latin typeface="メイリオ" panose="020B0604030504040204" pitchFamily="50" charset="-128"/>
                    <a:ea typeface="メイリオ" panose="020B0604030504040204" pitchFamily="50" charset="-128"/>
                  </a:rPr>
                  <a:t>*</a:t>
                </a:r>
                <a:r>
                  <a:rPr kumimoji="1" lang="en-US" altLang="ja-JP" sz="1050" u="sng" baseline="30000" dirty="0">
                    <a:latin typeface="メイリオ" panose="020B0604030504040204" pitchFamily="50" charset="-128"/>
                    <a:ea typeface="メイリオ" panose="020B0604030504040204" pitchFamily="50" charset="-128"/>
                  </a:rPr>
                  <a:t>1</a:t>
                </a:r>
                <a:r>
                  <a:rPr kumimoji="1" lang="ja-JP" altLang="en-US" sz="1050" u="sng" dirty="0">
                    <a:latin typeface="メイリオ" panose="020B0604030504040204" pitchFamily="50" charset="-128"/>
                    <a:ea typeface="メイリオ" panose="020B0604030504040204" pitchFamily="50" charset="-128"/>
                  </a:rPr>
                  <a:t>買換えキャンペーン</a:t>
                </a:r>
                <a:endParaRPr kumimoji="1" lang="en-US" altLang="ja-JP" sz="1050" u="sng" dirty="0">
                  <a:latin typeface="メイリオ" panose="020B0604030504040204" pitchFamily="50" charset="-128"/>
                  <a:ea typeface="メイリオ" panose="020B0604030504040204" pitchFamily="50" charset="-128"/>
                </a:endParaRPr>
              </a:p>
              <a:p>
                <a:pPr>
                  <a:spcBef>
                    <a:spcPts val="600"/>
                  </a:spcBef>
                  <a:buSzPct val="100000"/>
                </a:pPr>
                <a:r>
                  <a:rPr kumimoji="1" lang="ja-JP" altLang="en-US" sz="1050" dirty="0">
                    <a:latin typeface="メイリオ" panose="020B0604030504040204" pitchFamily="50" charset="-128"/>
                    <a:ea typeface="メイリオ" panose="020B0604030504040204" pitchFamily="50" charset="-128"/>
                  </a:rPr>
                  <a:t>□ 内容まで詳しく知っていた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名前は知っていた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知らなかった</a:t>
                </a:r>
                <a:br>
                  <a:rPr kumimoji="1" lang="en-US" altLang="ja-JP" sz="1050" dirty="0">
                    <a:latin typeface="メイリオ" panose="020B0604030504040204" pitchFamily="50" charset="-128"/>
                    <a:ea typeface="メイリオ" panose="020B0604030504040204" pitchFamily="50" charset="-128"/>
                  </a:rPr>
                </a:br>
                <a:r>
                  <a:rPr kumimoji="1" lang="ja-JP" altLang="en-US" sz="1050" dirty="0">
                    <a:latin typeface="メイリオ" panose="020B0604030504040204" pitchFamily="50" charset="-128"/>
                    <a:ea typeface="メイリオ" panose="020B0604030504040204" pitchFamily="50" charset="-128"/>
                  </a:rPr>
                  <a:t>　 （イベントで初めて知った）</a:t>
                </a:r>
                <a:endParaRPr kumimoji="1" lang="en-US" altLang="ja-JP" sz="1050" dirty="0">
                  <a:latin typeface="メイリオ" panose="020B0604030504040204" pitchFamily="50" charset="-128"/>
                  <a:ea typeface="メイリオ" panose="020B0604030504040204" pitchFamily="50" charset="-128"/>
                </a:endParaRPr>
              </a:p>
            </p:txBody>
          </p:sp>
          <p:sp>
            <p:nvSpPr>
              <p:cNvPr id="74" name="テキスト ボックス 73"/>
              <p:cNvSpPr txBox="1"/>
              <p:nvPr/>
            </p:nvSpPr>
            <p:spPr>
              <a:xfrm>
                <a:off x="2968544" y="2801938"/>
                <a:ext cx="2232000" cy="1080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u="sng" dirty="0">
                    <a:latin typeface="メイリオ" panose="020B0604030504040204" pitchFamily="50" charset="-128"/>
                    <a:ea typeface="メイリオ" panose="020B0604030504040204" pitchFamily="50" charset="-128"/>
                  </a:rPr>
                  <a:t>◎統一省エネルギーラベル</a:t>
                </a:r>
                <a:r>
                  <a:rPr kumimoji="1" lang="ja-JP" altLang="en-US" sz="1050" u="sng" baseline="30000" dirty="0">
                    <a:latin typeface="メイリオ" panose="020B0604030504040204" pitchFamily="50" charset="-128"/>
                    <a:ea typeface="メイリオ" panose="020B0604030504040204" pitchFamily="50" charset="-128"/>
                  </a:rPr>
                  <a:t>*</a:t>
                </a:r>
                <a:r>
                  <a:rPr kumimoji="1" lang="en-US" altLang="ja-JP" sz="1050" u="sng" baseline="30000" dirty="0">
                    <a:latin typeface="メイリオ" panose="020B0604030504040204" pitchFamily="50" charset="-128"/>
                    <a:ea typeface="メイリオ" panose="020B0604030504040204" pitchFamily="50" charset="-128"/>
                  </a:rPr>
                  <a:t>1</a:t>
                </a:r>
                <a:r>
                  <a:rPr kumimoji="1" lang="ja-JP" altLang="en-US" sz="1050" u="sng" dirty="0">
                    <a:latin typeface="メイリオ" panose="020B0604030504040204" pitchFamily="50" charset="-128"/>
                    <a:ea typeface="メイリオ" panose="020B0604030504040204" pitchFamily="50" charset="-128"/>
                  </a:rPr>
                  <a:t>制度</a:t>
                </a:r>
              </a:p>
              <a:p>
                <a:pPr>
                  <a:spcBef>
                    <a:spcPts val="600"/>
                  </a:spcBef>
                  <a:buSzPct val="100000"/>
                </a:pPr>
                <a:r>
                  <a:rPr kumimoji="1" lang="ja-JP" altLang="en-US" sz="1050" dirty="0">
                    <a:latin typeface="メイリオ" panose="020B0604030504040204" pitchFamily="50" charset="-128"/>
                    <a:ea typeface="メイリオ" panose="020B0604030504040204" pitchFamily="50" charset="-128"/>
                  </a:rPr>
                  <a:t>□ 内容まで詳しく知っていた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名前は知っていた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知らなかった</a:t>
                </a:r>
                <a:br>
                  <a:rPr kumimoji="1" lang="en-US" altLang="ja-JP" sz="1050" dirty="0">
                    <a:latin typeface="メイリオ" panose="020B0604030504040204" pitchFamily="50" charset="-128"/>
                    <a:ea typeface="メイリオ" panose="020B0604030504040204" pitchFamily="50" charset="-128"/>
                  </a:rPr>
                </a:br>
                <a:r>
                  <a:rPr kumimoji="1" lang="ja-JP" altLang="en-US" sz="1050" dirty="0">
                    <a:latin typeface="メイリオ" panose="020B0604030504040204" pitchFamily="50" charset="-128"/>
                    <a:ea typeface="メイリオ" panose="020B0604030504040204" pitchFamily="50" charset="-128"/>
                  </a:rPr>
                  <a:t>　 （イベントで初めて知った）</a:t>
                </a:r>
                <a:endParaRPr kumimoji="1" lang="en-US" altLang="ja-JP" sz="1050" dirty="0">
                  <a:latin typeface="メイリオ" panose="020B0604030504040204" pitchFamily="50" charset="-128"/>
                  <a:ea typeface="メイリオ" panose="020B0604030504040204" pitchFamily="50" charset="-128"/>
                </a:endParaRPr>
              </a:p>
            </p:txBody>
          </p:sp>
          <p:pic>
            <p:nvPicPr>
              <p:cNvPr id="11" name="図 10"/>
              <p:cNvPicPr>
                <a:picLocks noChangeAspect="1"/>
              </p:cNvPicPr>
              <p:nvPr/>
            </p:nvPicPr>
            <p:blipFill>
              <a:blip r:embed="rId7"/>
              <a:stretch>
                <a:fillRect/>
              </a:stretch>
            </p:blipFill>
            <p:spPr>
              <a:xfrm>
                <a:off x="5238464" y="2647898"/>
                <a:ext cx="1188894" cy="1306800"/>
              </a:xfrm>
              <a:prstGeom prst="rect">
                <a:avLst/>
              </a:prstGeom>
            </p:spPr>
          </p:pic>
        </p:grpSp>
        <p:grpSp>
          <p:nvGrpSpPr>
            <p:cNvPr id="93" name="グループ化 92"/>
            <p:cNvGrpSpPr/>
            <p:nvPr/>
          </p:nvGrpSpPr>
          <p:grpSpPr>
            <a:xfrm>
              <a:off x="279000" y="1779357"/>
              <a:ext cx="6300000" cy="509628"/>
              <a:chOff x="279000" y="1779357"/>
              <a:chExt cx="6300000" cy="509628"/>
            </a:xfrm>
          </p:grpSpPr>
          <p:sp>
            <p:nvSpPr>
              <p:cNvPr id="6" name="角丸四角形 5"/>
              <p:cNvSpPr/>
              <p:nvPr/>
            </p:nvSpPr>
            <p:spPr bwMode="gray">
              <a:xfrm>
                <a:off x="279000" y="1779357"/>
                <a:ext cx="6300000" cy="252000"/>
              </a:xfrm>
              <a:prstGeom prst="roundRect">
                <a:avLst/>
              </a:prstGeom>
              <a:solidFill>
                <a:srgbClr val="019FDE"/>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２．省エネ家電キャンペーンについて</a:t>
                </a:r>
              </a:p>
            </p:txBody>
          </p:sp>
          <p:sp>
            <p:nvSpPr>
              <p:cNvPr id="21" name="テキスト ボックス 20"/>
              <p:cNvSpPr txBox="1"/>
              <p:nvPr/>
            </p:nvSpPr>
            <p:spPr>
              <a:xfrm>
                <a:off x="279000" y="2062394"/>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◆以下のキャンペーン、制度について知っていましたか（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grpSp>
      <p:sp>
        <p:nvSpPr>
          <p:cNvPr id="10" name="角丸四角形 9"/>
          <p:cNvSpPr/>
          <p:nvPr/>
        </p:nvSpPr>
        <p:spPr bwMode="gray">
          <a:xfrm>
            <a:off x="279000" y="7576019"/>
            <a:ext cx="6300000" cy="252000"/>
          </a:xfrm>
          <a:prstGeom prst="roundRect">
            <a:avLst/>
          </a:prstGeom>
          <a:solidFill>
            <a:srgbClr val="019FDE"/>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６．追跡アンケートへのご協力のお願い</a:t>
            </a:r>
          </a:p>
        </p:txBody>
      </p:sp>
      <p:sp>
        <p:nvSpPr>
          <p:cNvPr id="60" name="テキスト ボックス 59"/>
          <p:cNvSpPr txBox="1"/>
          <p:nvPr/>
        </p:nvSpPr>
        <p:spPr>
          <a:xfrm>
            <a:off x="278999" y="7822753"/>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2</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grpSp>
        <p:nvGrpSpPr>
          <p:cNvPr id="77" name="グループ化 76"/>
          <p:cNvGrpSpPr/>
          <p:nvPr/>
        </p:nvGrpSpPr>
        <p:grpSpPr>
          <a:xfrm>
            <a:off x="278999" y="8051443"/>
            <a:ext cx="6300001" cy="503841"/>
            <a:chOff x="278999" y="7885586"/>
            <a:chExt cx="6300001" cy="503841"/>
          </a:xfrm>
        </p:grpSpPr>
        <p:sp>
          <p:nvSpPr>
            <p:cNvPr id="62" name="テキスト ボックス 61"/>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63" name="テキスト ボックス 6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69" name="直線コネクタ 68"/>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9" name="テキスト ボックス 48"/>
          <p:cNvSpPr txBox="1"/>
          <p:nvPr/>
        </p:nvSpPr>
        <p:spPr>
          <a:xfrm>
            <a:off x="298301" y="5814437"/>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Q3</a:t>
            </a:r>
            <a:r>
              <a:rPr kumimoji="1" lang="ja-JP" altLang="en-US" sz="860" dirty="0">
                <a:latin typeface="メイリオ" panose="020B0604030504040204" pitchFamily="50" charset="-128"/>
                <a:ea typeface="メイリオ" panose="020B0604030504040204" pitchFamily="50" charset="-128"/>
              </a:rPr>
              <a:t>で「すでに購入済み」または、</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Q4</a:t>
            </a:r>
            <a:r>
              <a:rPr kumimoji="1" lang="ja-JP" altLang="en-US" sz="860" dirty="0">
                <a:latin typeface="メイリオ" panose="020B0604030504040204" pitchFamily="50" charset="-128"/>
                <a:ea typeface="メイリオ" panose="020B0604030504040204" pitchFamily="50" charset="-128"/>
              </a:rPr>
              <a:t>で「機会があれば購入したいと思う」「興味はあるが、購入対象には入らない」のいずれかを選択された方にお尋ねします。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6DC317C6-B602-4CAB-8AE1-ACC6C4B0A890}"/>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44" name="グループ化 43">
            <a:extLst>
              <a:ext uri="{FF2B5EF4-FFF2-40B4-BE49-F238E27FC236}">
                <a16:creationId xmlns:a16="http://schemas.microsoft.com/office/drawing/2014/main" id="{5826A15B-F57F-42A5-9186-668335EE26F1}"/>
              </a:ext>
            </a:extLst>
          </p:cNvPr>
          <p:cNvGrpSpPr/>
          <p:nvPr/>
        </p:nvGrpSpPr>
        <p:grpSpPr>
          <a:xfrm>
            <a:off x="277941" y="8660450"/>
            <a:ext cx="6301059" cy="1127621"/>
            <a:chOff x="277941" y="8660450"/>
            <a:chExt cx="6301059" cy="1127621"/>
          </a:xfrm>
        </p:grpSpPr>
        <p:grpSp>
          <p:nvGrpSpPr>
            <p:cNvPr id="45" name="グループ化 44">
              <a:extLst>
                <a:ext uri="{FF2B5EF4-FFF2-40B4-BE49-F238E27FC236}">
                  <a16:creationId xmlns:a16="http://schemas.microsoft.com/office/drawing/2014/main" id="{2F08E15C-5B5D-42E0-9159-6AE1F815E90D}"/>
                </a:ext>
              </a:extLst>
            </p:cNvPr>
            <p:cNvGrpSpPr/>
            <p:nvPr/>
          </p:nvGrpSpPr>
          <p:grpSpPr>
            <a:xfrm>
              <a:off x="277941" y="8883574"/>
              <a:ext cx="6301059" cy="904497"/>
              <a:chOff x="277941" y="8883574"/>
              <a:chExt cx="6301059" cy="904497"/>
            </a:xfrm>
          </p:grpSpPr>
          <p:sp>
            <p:nvSpPr>
              <p:cNvPr id="47" name="正方形/長方形 46">
                <a:extLst>
                  <a:ext uri="{FF2B5EF4-FFF2-40B4-BE49-F238E27FC236}">
                    <a16:creationId xmlns:a16="http://schemas.microsoft.com/office/drawing/2014/main" id="{A32C4978-90CC-4528-8D64-3030FB39C719}"/>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*2: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A283160E-A378-4502-B243-95A9516DE442}"/>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46" name="テキスト ボックス 45">
              <a:extLst>
                <a:ext uri="{FF2B5EF4-FFF2-40B4-BE49-F238E27FC236}">
                  <a16:creationId xmlns:a16="http://schemas.microsoft.com/office/drawing/2014/main" id="{DAD7255E-D251-4976-B504-111A131A72EB}"/>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1941168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56685" y="170983"/>
            <a:ext cx="1233471" cy="1053061"/>
          </a:xfrm>
          <a:prstGeom prst="rect">
            <a:avLst/>
          </a:prstGeom>
        </p:spPr>
      </p:pic>
      <p:sp>
        <p:nvSpPr>
          <p:cNvPr id="5" name="角丸四角形 4"/>
          <p:cNvSpPr/>
          <p:nvPr/>
        </p:nvSpPr>
        <p:spPr bwMode="gray">
          <a:xfrm>
            <a:off x="279000" y="97278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7" name="角丸四角形 6"/>
          <p:cNvSpPr/>
          <p:nvPr/>
        </p:nvSpPr>
        <p:spPr bwMode="gray">
          <a:xfrm>
            <a:off x="279000" y="1661083"/>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２．住宅の購入／リフォームの実施意向・予定について</a:t>
            </a:r>
          </a:p>
        </p:txBody>
      </p:sp>
      <p:sp>
        <p:nvSpPr>
          <p:cNvPr id="58" name="テキスト ボックス 57"/>
          <p:cNvSpPr txBox="1"/>
          <p:nvPr/>
        </p:nvSpPr>
        <p:spPr>
          <a:xfrm>
            <a:off x="279000" y="1944119"/>
            <a:ext cx="6408000" cy="432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◆住宅の購入／リフォームの実施意向・予定について、最も当てはまるものをお選びください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 。</a:t>
            </a:r>
          </a:p>
        </p:txBody>
      </p:sp>
      <p:grpSp>
        <p:nvGrpSpPr>
          <p:cNvPr id="16" name="グループ化 15"/>
          <p:cNvGrpSpPr/>
          <p:nvPr/>
        </p:nvGrpSpPr>
        <p:grpSpPr>
          <a:xfrm>
            <a:off x="278999" y="7536281"/>
            <a:ext cx="6300001" cy="972440"/>
            <a:chOff x="278999" y="7269595"/>
            <a:chExt cx="6300001" cy="972440"/>
          </a:xfrm>
        </p:grpSpPr>
        <p:sp>
          <p:nvSpPr>
            <p:cNvPr id="10" name="角丸四角形 9"/>
            <p:cNvSpPr/>
            <p:nvPr/>
          </p:nvSpPr>
          <p:spPr bwMode="gray">
            <a:xfrm>
              <a:off x="279000" y="7269595"/>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６．追跡アンケートへのご協力のお願い</a:t>
              </a:r>
            </a:p>
          </p:txBody>
        </p:sp>
        <p:sp>
          <p:nvSpPr>
            <p:cNvPr id="60" name="テキスト ボックス 59"/>
            <p:cNvSpPr txBox="1"/>
            <p:nvPr/>
          </p:nvSpPr>
          <p:spPr>
            <a:xfrm>
              <a:off x="278999" y="7542121"/>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WEB</a:t>
              </a:r>
              <a:r>
                <a:rPr kumimoji="1" lang="ja-JP" altLang="en-US" sz="11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100" baseline="30000" dirty="0">
                  <a:latin typeface="メイリオ" panose="020B0604030504040204" pitchFamily="50" charset="-128"/>
                  <a:ea typeface="メイリオ" panose="020B0604030504040204" pitchFamily="50" charset="-128"/>
                </a:rPr>
                <a:t>*</a:t>
              </a:r>
              <a:r>
                <a:rPr kumimoji="1" lang="en-US" altLang="ja-JP" sz="1100" baseline="30000" dirty="0">
                  <a:latin typeface="メイリオ" panose="020B0604030504040204" pitchFamily="50" charset="-128"/>
                  <a:ea typeface="メイリオ" panose="020B0604030504040204" pitchFamily="50" charset="-128"/>
                </a:rPr>
                <a:t>1</a:t>
              </a:r>
              <a:r>
                <a:rPr kumimoji="1" lang="ja-JP" altLang="en-US" sz="1100" dirty="0" err="1">
                  <a:latin typeface="メイリオ" panose="020B0604030504040204" pitchFamily="50" charset="-128"/>
                  <a:ea typeface="メイリオ" panose="020B0604030504040204" pitchFamily="50" charset="-128"/>
                </a:rPr>
                <a:t>。</a:t>
              </a:r>
              <a:endParaRPr kumimoji="1" lang="ja-JP" altLang="en-US" sz="1100" dirty="0">
                <a:latin typeface="メイリオ" panose="020B0604030504040204" pitchFamily="50" charset="-128"/>
                <a:ea typeface="メイリオ" panose="020B0604030504040204" pitchFamily="50" charset="-128"/>
              </a:endParaRPr>
            </a:p>
          </p:txBody>
        </p:sp>
        <p:sp>
          <p:nvSpPr>
            <p:cNvPr id="62" name="テキスト ボックス 61"/>
            <p:cNvSpPr txBox="1"/>
            <p:nvPr/>
          </p:nvSpPr>
          <p:spPr>
            <a:xfrm>
              <a:off x="4268892" y="7788853"/>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以下は下から選択して下さい</a:t>
              </a:r>
            </a:p>
          </p:txBody>
        </p:sp>
        <p:sp>
          <p:nvSpPr>
            <p:cNvPr id="63" name="テキスト ボックス 62"/>
            <p:cNvSpPr txBox="1"/>
            <p:nvPr/>
          </p:nvSpPr>
          <p:spPr>
            <a:xfrm>
              <a:off x="279000" y="8015444"/>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69" name="直線コネクタ 68"/>
            <p:cNvCxnSpPr/>
            <p:nvPr/>
          </p:nvCxnSpPr>
          <p:spPr>
            <a:xfrm>
              <a:off x="278999" y="8015444"/>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2" name="テキスト ボックス 71"/>
          <p:cNvSpPr txBox="1"/>
          <p:nvPr/>
        </p:nvSpPr>
        <p:spPr>
          <a:xfrm>
            <a:off x="316436" y="4611772"/>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ja-JP" altLang="en-US" sz="1050" b="1" u="sng" dirty="0">
                <a:latin typeface="メイリオ" panose="020B0604030504040204" pitchFamily="50" charset="-128"/>
                <a:ea typeface="メイリオ" panose="020B0604030504040204" pitchFamily="50" charset="-128"/>
              </a:rPr>
              <a:t>今後</a:t>
            </a: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ZEH</a:t>
            </a:r>
            <a:r>
              <a:rPr kumimoji="1" lang="ja-JP" altLang="en-US" sz="1050" dirty="0">
                <a:latin typeface="メイリオ" panose="020B0604030504040204" pitchFamily="50" charset="-128"/>
                <a:ea typeface="メイリオ" panose="020B0604030504040204" pitchFamily="50" charset="-128"/>
              </a:rPr>
              <a:t>を購入／断熱リフォームを実施したいと思いますか（</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 。</a:t>
            </a:r>
          </a:p>
        </p:txBody>
      </p:sp>
      <p:sp>
        <p:nvSpPr>
          <p:cNvPr id="66" name="テキスト ボックス 65"/>
          <p:cNvSpPr txBox="1"/>
          <p:nvPr/>
        </p:nvSpPr>
        <p:spPr>
          <a:xfrm>
            <a:off x="316436" y="3159891"/>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a:t>
            </a:r>
            <a:r>
              <a:rPr kumimoji="1" lang="ja-JP" altLang="en-US" sz="1050" b="1" u="sng" dirty="0">
                <a:latin typeface="メイリオ" panose="020B0604030504040204" pitchFamily="50" charset="-128"/>
                <a:ea typeface="メイリオ" panose="020B0604030504040204" pitchFamily="50" charset="-128"/>
              </a:rPr>
              <a:t>イベント前</a:t>
            </a:r>
            <a:r>
              <a:rPr kumimoji="1" lang="ja-JP" altLang="en-US" sz="1050" dirty="0">
                <a:latin typeface="メイリオ" panose="020B0604030504040204" pitchFamily="50" charset="-128"/>
                <a:ea typeface="メイリオ" panose="020B0604030504040204" pitchFamily="50" charset="-128"/>
              </a:rPr>
              <a:t>、下記の省エネ住宅について興味がありましたか。最も当てはまるものをお選びください（</a:t>
            </a:r>
            <a:r>
              <a:rPr kumimoji="1" lang="en-US" altLang="ja-JP" sz="1050" dirty="0">
                <a:latin typeface="メイリオ" panose="020B0604030504040204" pitchFamily="50" charset="-128"/>
                <a:ea typeface="メイリオ" panose="020B0604030504040204" pitchFamily="50" charset="-128"/>
              </a:rPr>
              <a:t>1</a:t>
            </a:r>
            <a:r>
              <a:rPr kumimoji="1" lang="ja-JP" altLang="en-US" sz="1050" dirty="0">
                <a:latin typeface="メイリオ" panose="020B0604030504040204" pitchFamily="50" charset="-128"/>
                <a:ea typeface="メイリオ" panose="020B0604030504040204" pitchFamily="50" charset="-128"/>
              </a:rPr>
              <a:t>つ回答） 。</a:t>
            </a:r>
          </a:p>
        </p:txBody>
      </p:sp>
      <p:grpSp>
        <p:nvGrpSpPr>
          <p:cNvPr id="6" name="グループ化 5"/>
          <p:cNvGrpSpPr/>
          <p:nvPr/>
        </p:nvGrpSpPr>
        <p:grpSpPr>
          <a:xfrm>
            <a:off x="1479223" y="339583"/>
            <a:ext cx="5184000" cy="579362"/>
            <a:chOff x="1479223" y="339583"/>
            <a:chExt cx="5184000" cy="579362"/>
          </a:xfrm>
        </p:grpSpPr>
        <p:sp>
          <p:nvSpPr>
            <p:cNvPr id="74" name="正方形/長方形 73"/>
            <p:cNvSpPr/>
            <p:nvPr/>
          </p:nvSpPr>
          <p:spPr bwMode="gray">
            <a:xfrm>
              <a:off x="1479223" y="339583"/>
              <a:ext cx="51840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F7AC1D"/>
                  </a:solidFill>
                  <a:latin typeface="メイリオ" panose="020B0604030504040204" pitchFamily="50" charset="-128"/>
                  <a:ea typeface="メイリオ" panose="020B0604030504040204" pitchFamily="50" charset="-128"/>
                </a:rPr>
                <a:t>住宅の購入・リフォーム意向実態アンケート</a:t>
              </a:r>
            </a:p>
          </p:txBody>
        </p:sp>
        <p:sp>
          <p:nvSpPr>
            <p:cNvPr id="80" name="テキスト ボックス 79"/>
            <p:cNvSpPr txBox="1"/>
            <p:nvPr/>
          </p:nvSpPr>
          <p:spPr>
            <a:xfrm>
              <a:off x="1479223" y="692354"/>
              <a:ext cx="4565880" cy="226591"/>
            </a:xfrm>
            <a:prstGeom prst="rect">
              <a:avLst/>
            </a:prstGeom>
            <a:noFill/>
          </p:spPr>
          <p:txBody>
            <a:bodyPr wrap="square" lIns="36000" tIns="36000" rIns="36000" bIns="36000" rtlCol="0" anchor="ctr" anchorCtr="0">
              <a:noAutofit/>
            </a:bodyPr>
            <a:lstStyle/>
            <a:p>
              <a:pPr>
                <a:spcBef>
                  <a:spcPts val="0"/>
                </a:spcBef>
                <a:buSzPct val="100000"/>
              </a:pPr>
              <a:r>
                <a:rPr kumimoji="1" lang="ja-JP" altLang="en-US" sz="1000" dirty="0">
                  <a:latin typeface="メイリオ" panose="020B0604030504040204" pitchFamily="50" charset="-128"/>
                  <a:ea typeface="メイリオ" panose="020B0604030504040204" pitchFamily="50" charset="-128"/>
                </a:rPr>
                <a:t>住宅の購入・リフォーム意向を調査しています。わかる範囲でお答えください。</a:t>
              </a:r>
            </a:p>
          </p:txBody>
        </p:sp>
      </p:grpSp>
      <p:sp>
        <p:nvSpPr>
          <p:cNvPr id="99" name="テキスト ボックス 98"/>
          <p:cNvSpPr txBox="1"/>
          <p:nvPr/>
        </p:nvSpPr>
        <p:spPr>
          <a:xfrm>
            <a:off x="279000" y="1255819"/>
            <a:ext cx="6300000" cy="401618"/>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性別　</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 男性　□ 女性　□ その他</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年齢　</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10</a:t>
            </a:r>
            <a:r>
              <a:rPr kumimoji="1" lang="ja-JP" altLang="en-US" sz="900" dirty="0">
                <a:latin typeface="メイリオ" panose="020B0604030504040204" pitchFamily="50" charset="-128"/>
                <a:ea typeface="メイリオ" panose="020B0604030504040204" pitchFamily="50" charset="-128"/>
              </a:rPr>
              <a:t>代以下　□ </a:t>
            </a:r>
            <a:r>
              <a:rPr kumimoji="1" lang="en-US" altLang="ja-JP" sz="900" dirty="0">
                <a:latin typeface="メイリオ" panose="020B0604030504040204" pitchFamily="50" charset="-128"/>
                <a:ea typeface="メイリオ" panose="020B0604030504040204" pitchFamily="50" charset="-128"/>
              </a:rPr>
              <a:t>20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30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40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50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60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70</a:t>
            </a:r>
            <a:r>
              <a:rPr kumimoji="1" lang="ja-JP" altLang="en-US" sz="900" dirty="0">
                <a:latin typeface="メイリオ" panose="020B0604030504040204" pitchFamily="50" charset="-128"/>
                <a:ea typeface="メイリオ" panose="020B0604030504040204" pitchFamily="50" charset="-128"/>
              </a:rPr>
              <a:t>代以上</a:t>
            </a:r>
            <a:endParaRPr kumimoji="1" lang="en-US" altLang="ja-JP" sz="900" dirty="0">
              <a:latin typeface="メイリオ" panose="020B0604030504040204" pitchFamily="50" charset="-128"/>
              <a:ea typeface="メイリオ" panose="020B0604030504040204" pitchFamily="50" charset="-128"/>
            </a:endParaRPr>
          </a:p>
        </p:txBody>
      </p:sp>
      <p:sp>
        <p:nvSpPr>
          <p:cNvPr id="380" name="角丸四角形 379"/>
          <p:cNvSpPr/>
          <p:nvPr/>
        </p:nvSpPr>
        <p:spPr bwMode="gray">
          <a:xfrm>
            <a:off x="316436" y="5673080"/>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５．実施意向の理由について</a:t>
            </a:r>
          </a:p>
        </p:txBody>
      </p:sp>
      <p:sp>
        <p:nvSpPr>
          <p:cNvPr id="381" name="テキスト ボックス 380"/>
          <p:cNvSpPr txBox="1"/>
          <p:nvPr/>
        </p:nvSpPr>
        <p:spPr>
          <a:xfrm>
            <a:off x="316436" y="6275008"/>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050" dirty="0">
                <a:latin typeface="メイリオ" panose="020B0604030504040204" pitchFamily="50" charset="-128"/>
                <a:ea typeface="メイリオ" panose="020B0604030504040204" pitchFamily="50" charset="-128"/>
              </a:rPr>
              <a:t>◆なぜ、</a:t>
            </a:r>
            <a:r>
              <a:rPr kumimoji="1" lang="en-US" altLang="ja-JP" sz="1050" dirty="0">
                <a:latin typeface="メイリオ" panose="020B0604030504040204" pitchFamily="50" charset="-128"/>
                <a:ea typeface="メイリオ" panose="020B0604030504040204" pitchFamily="50" charset="-128"/>
              </a:rPr>
              <a:t>ZEH</a:t>
            </a:r>
            <a:r>
              <a:rPr kumimoji="1" lang="ja-JP" altLang="en-US" sz="1050" dirty="0">
                <a:latin typeface="メイリオ" panose="020B0604030504040204" pitchFamily="50" charset="-128"/>
                <a:ea typeface="メイリオ" panose="020B0604030504040204" pitchFamily="50" charset="-128"/>
              </a:rPr>
              <a:t>／断熱リフォームに興味を持ちましたか（</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つまで） 。</a:t>
            </a:r>
          </a:p>
        </p:txBody>
      </p:sp>
      <p:grpSp>
        <p:nvGrpSpPr>
          <p:cNvPr id="43" name="グループ化 42"/>
          <p:cNvGrpSpPr/>
          <p:nvPr/>
        </p:nvGrpSpPr>
        <p:grpSpPr>
          <a:xfrm>
            <a:off x="346455" y="2132970"/>
            <a:ext cx="6156000" cy="698997"/>
            <a:chOff x="314925" y="2118780"/>
            <a:chExt cx="6156000" cy="698997"/>
          </a:xfrm>
        </p:grpSpPr>
        <p:sp>
          <p:nvSpPr>
            <p:cNvPr id="594" name="テキスト ボックス 593"/>
            <p:cNvSpPr txBox="1"/>
            <p:nvPr/>
          </p:nvSpPr>
          <p:spPr>
            <a:xfrm>
              <a:off x="389993" y="2321692"/>
              <a:ext cx="3346408" cy="496085"/>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今後</a:t>
              </a:r>
              <a:r>
                <a:rPr kumimoji="1" lang="en-US" altLang="ja-JP" sz="900" dirty="0">
                  <a:latin typeface="メイリオ" panose="020B0604030504040204" pitchFamily="50" charset="-128"/>
                  <a:ea typeface="メイリオ" panose="020B0604030504040204" pitchFamily="50" charset="-128"/>
                </a:rPr>
                <a:t>3</a:t>
              </a:r>
              <a:r>
                <a:rPr kumimoji="1" lang="ja-JP" altLang="en-US" sz="900" dirty="0">
                  <a:latin typeface="メイリオ" panose="020B0604030504040204" pitchFamily="50" charset="-128"/>
                  <a:ea typeface="メイリオ" panose="020B0604030504040204" pitchFamily="50" charset="-128"/>
                </a:rPr>
                <a:t>年以内に購入・実施を予定している</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予定はないが、いつか購入・実施したい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予定はなく、購入・実施意向もない</a:t>
              </a:r>
              <a:endParaRPr kumimoji="1" lang="en-US" altLang="ja-JP" sz="900" dirty="0">
                <a:latin typeface="メイリオ" panose="020B0604030504040204" pitchFamily="50" charset="-128"/>
                <a:ea typeface="メイリオ" panose="020B0604030504040204" pitchFamily="50" charset="-128"/>
              </a:endParaRPr>
            </a:p>
          </p:txBody>
        </p:sp>
        <p:grpSp>
          <p:nvGrpSpPr>
            <p:cNvPr id="39" name="グループ化 38"/>
            <p:cNvGrpSpPr/>
            <p:nvPr/>
          </p:nvGrpSpPr>
          <p:grpSpPr>
            <a:xfrm>
              <a:off x="314925" y="2118780"/>
              <a:ext cx="6156000" cy="656766"/>
              <a:chOff x="314925" y="2118780"/>
              <a:chExt cx="6156000" cy="656766"/>
            </a:xfrm>
          </p:grpSpPr>
          <p:sp>
            <p:nvSpPr>
              <p:cNvPr id="581" name="テキスト ボックス 580"/>
              <p:cNvSpPr txBox="1"/>
              <p:nvPr/>
            </p:nvSpPr>
            <p:spPr>
              <a:xfrm>
                <a:off x="3613486" y="2118780"/>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ja-JP" altLang="en-US" sz="900" dirty="0">
                    <a:latin typeface="メイリオ" panose="020B0604030504040204" pitchFamily="50" charset="-128"/>
                    <a:ea typeface="メイリオ" panose="020B0604030504040204" pitchFamily="50" charset="-128"/>
                  </a:rPr>
                  <a:t>住宅の購入</a:t>
                </a:r>
              </a:p>
            </p:txBody>
          </p:sp>
          <p:sp>
            <p:nvSpPr>
              <p:cNvPr id="582" name="テキスト ボックス 581"/>
              <p:cNvSpPr txBox="1"/>
              <p:nvPr/>
            </p:nvSpPr>
            <p:spPr>
              <a:xfrm>
                <a:off x="5076260" y="2118780"/>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ja-JP" altLang="en-US" sz="900" dirty="0">
                    <a:latin typeface="メイリオ" panose="020B0604030504040204" pitchFamily="50" charset="-128"/>
                    <a:ea typeface="メイリオ" panose="020B0604030504040204" pitchFamily="50" charset="-128"/>
                  </a:rPr>
                  <a:t>リフォームの実施</a:t>
                </a:r>
              </a:p>
            </p:txBody>
          </p:sp>
          <p:cxnSp>
            <p:nvCxnSpPr>
              <p:cNvPr id="583" name="直線コネクタ 582"/>
              <p:cNvCxnSpPr/>
              <p:nvPr/>
            </p:nvCxnSpPr>
            <p:spPr>
              <a:xfrm>
                <a:off x="314925" y="2315649"/>
                <a:ext cx="615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4" name="直線コネクタ 583"/>
              <p:cNvCxnSpPr/>
              <p:nvPr/>
            </p:nvCxnSpPr>
            <p:spPr>
              <a:xfrm>
                <a:off x="3473934" y="2159570"/>
                <a:ext cx="0" cy="612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586" name="テキスト ボックス 585"/>
              <p:cNvSpPr txBox="1"/>
              <p:nvPr/>
            </p:nvSpPr>
            <p:spPr>
              <a:xfrm>
                <a:off x="4165963" y="2320073"/>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587" name="テキスト ボックス 586"/>
              <p:cNvSpPr txBox="1"/>
              <p:nvPr/>
            </p:nvSpPr>
            <p:spPr>
              <a:xfrm>
                <a:off x="5654770" y="2320073"/>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588" name="テキスト ボックス 587"/>
              <p:cNvSpPr txBox="1"/>
              <p:nvPr/>
            </p:nvSpPr>
            <p:spPr>
              <a:xfrm>
                <a:off x="4165963" y="2459975"/>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589" name="テキスト ボックス 588"/>
              <p:cNvSpPr txBox="1"/>
              <p:nvPr/>
            </p:nvSpPr>
            <p:spPr>
              <a:xfrm>
                <a:off x="5654770" y="2459975"/>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590" name="テキスト ボックス 589"/>
              <p:cNvSpPr txBox="1"/>
              <p:nvPr/>
            </p:nvSpPr>
            <p:spPr>
              <a:xfrm>
                <a:off x="4165963" y="2599877"/>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591" name="テキスト ボックス 590"/>
              <p:cNvSpPr txBox="1"/>
              <p:nvPr/>
            </p:nvSpPr>
            <p:spPr>
              <a:xfrm>
                <a:off x="5654770" y="2599877"/>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cxnSp>
            <p:nvCxnSpPr>
              <p:cNvPr id="595" name="直線コネクタ 594"/>
              <p:cNvCxnSpPr/>
              <p:nvPr/>
            </p:nvCxnSpPr>
            <p:spPr>
              <a:xfrm>
                <a:off x="314925" y="2775546"/>
                <a:ext cx="6156000" cy="0"/>
              </a:xfrm>
              <a:prstGeom prst="line">
                <a:avLst/>
              </a:prstGeom>
              <a:ln w="9525">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1" name="直線コネクタ 690"/>
              <p:cNvCxnSpPr/>
              <p:nvPr/>
            </p:nvCxnSpPr>
            <p:spPr>
              <a:xfrm>
                <a:off x="314925" y="2622247"/>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B66608E4-EE24-4394-B12C-E29AA250EC44}"/>
                  </a:ext>
                </a:extLst>
              </p:cNvPr>
              <p:cNvCxnSpPr/>
              <p:nvPr/>
            </p:nvCxnSpPr>
            <p:spPr>
              <a:xfrm>
                <a:off x="314925" y="2468948"/>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grpSp>
      <p:sp>
        <p:nvSpPr>
          <p:cNvPr id="597" name="テキスト ボックス 596"/>
          <p:cNvSpPr txBox="1"/>
          <p:nvPr/>
        </p:nvSpPr>
        <p:spPr>
          <a:xfrm>
            <a:off x="3430528" y="3376886"/>
            <a:ext cx="1724976" cy="270474"/>
          </a:xfrm>
          <a:prstGeom prst="rect">
            <a:avLst/>
          </a:prstGeom>
          <a:noFill/>
        </p:spPr>
        <p:txBody>
          <a:bodyPr wrap="square" lIns="0" tIns="0" rIns="0" bIns="0" rtlCol="0" anchor="ctr" anchorCtr="0">
            <a:noAutofit/>
          </a:bodyPr>
          <a:lstStyle/>
          <a:p>
            <a:pPr algn="ctr">
              <a:spcBef>
                <a:spcPts val="0"/>
              </a:spcBef>
              <a:buSzPct val="100000"/>
            </a:pPr>
            <a:r>
              <a:rPr kumimoji="1" lang="en-US" altLang="ja-JP" sz="900" b="1" dirty="0">
                <a:latin typeface="メイリオ" panose="020B0604030504040204" pitchFamily="50" charset="-128"/>
                <a:ea typeface="メイリオ" panose="020B0604030504040204" pitchFamily="50" charset="-128"/>
              </a:rPr>
              <a:t>ZEH</a:t>
            </a:r>
          </a:p>
          <a:p>
            <a:pPr algn="ctr">
              <a:spcBef>
                <a:spcPts val="0"/>
              </a:spcBef>
              <a:buSzPct val="100000"/>
            </a:pPr>
            <a:r>
              <a:rPr kumimoji="1" lang="ja-JP" altLang="en-US" sz="700" b="1" dirty="0">
                <a:latin typeface="メイリオ" panose="020B0604030504040204" pitchFamily="50" charset="-128"/>
                <a:ea typeface="メイリオ" panose="020B0604030504040204" pitchFamily="50" charset="-128"/>
              </a:rPr>
              <a:t>（ネット・ゼロ・エネルギー・ハウス）</a:t>
            </a:r>
          </a:p>
        </p:txBody>
      </p:sp>
      <p:sp>
        <p:nvSpPr>
          <p:cNvPr id="598" name="テキスト ボックス 597"/>
          <p:cNvSpPr txBox="1"/>
          <p:nvPr/>
        </p:nvSpPr>
        <p:spPr>
          <a:xfrm>
            <a:off x="5107790" y="3366147"/>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en-US" altLang="ja-JP" sz="900" b="1" dirty="0">
                <a:latin typeface="メイリオ" panose="020B0604030504040204" pitchFamily="50" charset="-128"/>
                <a:ea typeface="メイリオ" panose="020B0604030504040204" pitchFamily="50" charset="-128"/>
              </a:rPr>
              <a:t>“</a:t>
            </a:r>
            <a:r>
              <a:rPr kumimoji="1" lang="ja-JP" altLang="en-US" sz="900" b="1" dirty="0">
                <a:latin typeface="メイリオ" panose="020B0604030504040204" pitchFamily="50" charset="-128"/>
                <a:ea typeface="メイリオ" panose="020B0604030504040204" pitchFamily="50" charset="-128"/>
              </a:rPr>
              <a:t>断熱</a:t>
            </a:r>
            <a:r>
              <a:rPr kumimoji="1" lang="en-US" altLang="ja-JP" sz="900" b="1" dirty="0">
                <a:latin typeface="メイリオ" panose="020B0604030504040204" pitchFamily="50" charset="-128"/>
                <a:ea typeface="メイリオ" panose="020B0604030504040204" pitchFamily="50" charset="-128"/>
              </a:rPr>
              <a:t>”</a:t>
            </a:r>
            <a:r>
              <a:rPr kumimoji="1" lang="ja-JP" altLang="en-US" sz="900" b="1" dirty="0">
                <a:latin typeface="メイリオ" panose="020B0604030504040204" pitchFamily="50" charset="-128"/>
                <a:ea typeface="メイリオ" panose="020B0604030504040204" pitchFamily="50" charset="-128"/>
              </a:rPr>
              <a:t>リフォーム</a:t>
            </a:r>
          </a:p>
        </p:txBody>
      </p:sp>
      <p:cxnSp>
        <p:nvCxnSpPr>
          <p:cNvPr id="599" name="直線コネクタ 598"/>
          <p:cNvCxnSpPr/>
          <p:nvPr/>
        </p:nvCxnSpPr>
        <p:spPr>
          <a:xfrm>
            <a:off x="346455" y="3650755"/>
            <a:ext cx="615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0" name="直線コネクタ 599"/>
          <p:cNvCxnSpPr/>
          <p:nvPr/>
        </p:nvCxnSpPr>
        <p:spPr>
          <a:xfrm>
            <a:off x="3505464" y="3439936"/>
            <a:ext cx="0" cy="792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602" name="テキスト ボックス 601"/>
          <p:cNvSpPr txBox="1"/>
          <p:nvPr/>
        </p:nvSpPr>
        <p:spPr>
          <a:xfrm>
            <a:off x="4197493" y="3655179"/>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3" name="テキスト ボックス 602"/>
          <p:cNvSpPr txBox="1"/>
          <p:nvPr/>
        </p:nvSpPr>
        <p:spPr>
          <a:xfrm>
            <a:off x="5686300" y="3655179"/>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4" name="テキスト ボックス 603"/>
          <p:cNvSpPr txBox="1"/>
          <p:nvPr/>
        </p:nvSpPr>
        <p:spPr>
          <a:xfrm>
            <a:off x="4197493" y="3795081"/>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5" name="テキスト ボックス 604"/>
          <p:cNvSpPr txBox="1"/>
          <p:nvPr/>
        </p:nvSpPr>
        <p:spPr>
          <a:xfrm>
            <a:off x="5686300" y="3795081"/>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6" name="テキスト ボックス 605"/>
          <p:cNvSpPr txBox="1"/>
          <p:nvPr/>
        </p:nvSpPr>
        <p:spPr>
          <a:xfrm>
            <a:off x="4197493" y="3934983"/>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7" name="テキスト ボックス 606"/>
          <p:cNvSpPr txBox="1"/>
          <p:nvPr/>
        </p:nvSpPr>
        <p:spPr>
          <a:xfrm>
            <a:off x="5686300" y="3934983"/>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8" name="テキスト ボックス 607"/>
          <p:cNvSpPr txBox="1"/>
          <p:nvPr/>
        </p:nvSpPr>
        <p:spPr>
          <a:xfrm>
            <a:off x="4197493" y="4074886"/>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09" name="テキスト ボックス 608"/>
          <p:cNvSpPr txBox="1"/>
          <p:nvPr/>
        </p:nvSpPr>
        <p:spPr>
          <a:xfrm>
            <a:off x="5686300" y="4074886"/>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10" name="テキスト ボックス 609"/>
          <p:cNvSpPr txBox="1"/>
          <p:nvPr/>
        </p:nvSpPr>
        <p:spPr>
          <a:xfrm>
            <a:off x="421523" y="3667308"/>
            <a:ext cx="2802103"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すでに購入・実施したことがある</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内容を知っていて、興味もあった</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内容は知っていたが、興味はなかった</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知らなかった</a:t>
            </a:r>
            <a:endParaRPr kumimoji="1" lang="en-US" altLang="ja-JP" sz="900" dirty="0">
              <a:latin typeface="メイリオ" panose="020B0604030504040204" pitchFamily="50" charset="-128"/>
              <a:ea typeface="メイリオ" panose="020B0604030504040204" pitchFamily="50" charset="-128"/>
            </a:endParaRPr>
          </a:p>
        </p:txBody>
      </p:sp>
      <p:cxnSp>
        <p:nvCxnSpPr>
          <p:cNvPr id="611" name="直線コネクタ 610"/>
          <p:cNvCxnSpPr/>
          <p:nvPr/>
        </p:nvCxnSpPr>
        <p:spPr>
          <a:xfrm>
            <a:off x="346455" y="4231752"/>
            <a:ext cx="6156000" cy="0"/>
          </a:xfrm>
          <a:prstGeom prst="line">
            <a:avLst/>
          </a:prstGeom>
          <a:ln w="9525">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88" name="直線コネクタ 687"/>
          <p:cNvCxnSpPr/>
          <p:nvPr/>
        </p:nvCxnSpPr>
        <p:spPr>
          <a:xfrm>
            <a:off x="346455" y="3796004"/>
            <a:ext cx="6156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0" name="直線コネクタ 689"/>
          <p:cNvCxnSpPr/>
          <p:nvPr/>
        </p:nvCxnSpPr>
        <p:spPr>
          <a:xfrm>
            <a:off x="346455" y="4086502"/>
            <a:ext cx="6156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70" name="グループ化 669"/>
          <p:cNvGrpSpPr/>
          <p:nvPr/>
        </p:nvGrpSpPr>
        <p:grpSpPr>
          <a:xfrm>
            <a:off x="346455" y="6357156"/>
            <a:ext cx="6156000" cy="1116124"/>
            <a:chOff x="7090184" y="4618819"/>
            <a:chExt cx="6156000" cy="1116124"/>
          </a:xfrm>
        </p:grpSpPr>
        <p:sp>
          <p:nvSpPr>
            <p:cNvPr id="671" name="テキスト ボックス 670"/>
            <p:cNvSpPr txBox="1"/>
            <p:nvPr/>
          </p:nvSpPr>
          <p:spPr>
            <a:xfrm>
              <a:off x="10388745" y="4618819"/>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en-US" altLang="ja-JP" sz="900" b="1" dirty="0">
                  <a:latin typeface="メイリオ" panose="020B0604030504040204" pitchFamily="50" charset="-128"/>
                  <a:ea typeface="メイリオ" panose="020B0604030504040204" pitchFamily="50" charset="-128"/>
                </a:rPr>
                <a:t>ZEH</a:t>
              </a:r>
            </a:p>
          </p:txBody>
        </p:sp>
        <p:sp>
          <p:nvSpPr>
            <p:cNvPr id="672" name="テキスト ボックス 671"/>
            <p:cNvSpPr txBox="1"/>
            <p:nvPr/>
          </p:nvSpPr>
          <p:spPr>
            <a:xfrm>
              <a:off x="11851519" y="4618819"/>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en-US" altLang="ja-JP" sz="900" b="1" dirty="0">
                  <a:latin typeface="メイリオ" panose="020B0604030504040204" pitchFamily="50" charset="-128"/>
                  <a:ea typeface="メイリオ" panose="020B0604030504040204" pitchFamily="50" charset="-128"/>
                </a:rPr>
                <a:t>“</a:t>
              </a:r>
              <a:r>
                <a:rPr kumimoji="1" lang="ja-JP" altLang="en-US" sz="900" b="1" dirty="0">
                  <a:latin typeface="メイリオ" panose="020B0604030504040204" pitchFamily="50" charset="-128"/>
                  <a:ea typeface="メイリオ" panose="020B0604030504040204" pitchFamily="50" charset="-128"/>
                </a:rPr>
                <a:t>断熱</a:t>
              </a:r>
              <a:r>
                <a:rPr kumimoji="1" lang="en-US" altLang="ja-JP" sz="900" b="1" dirty="0">
                  <a:latin typeface="メイリオ" panose="020B0604030504040204" pitchFamily="50" charset="-128"/>
                  <a:ea typeface="メイリオ" panose="020B0604030504040204" pitchFamily="50" charset="-128"/>
                </a:rPr>
                <a:t>”</a:t>
              </a:r>
              <a:r>
                <a:rPr kumimoji="1" lang="ja-JP" altLang="en-US" sz="900" b="1" dirty="0">
                  <a:latin typeface="メイリオ" panose="020B0604030504040204" pitchFamily="50" charset="-128"/>
                  <a:ea typeface="メイリオ" panose="020B0604030504040204" pitchFamily="50" charset="-128"/>
                </a:rPr>
                <a:t>リフォーム</a:t>
              </a:r>
            </a:p>
          </p:txBody>
        </p:sp>
        <p:cxnSp>
          <p:nvCxnSpPr>
            <p:cNvPr id="673" name="直線コネクタ 672"/>
            <p:cNvCxnSpPr/>
            <p:nvPr/>
          </p:nvCxnSpPr>
          <p:spPr>
            <a:xfrm>
              <a:off x="7090184" y="4815688"/>
              <a:ext cx="615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4" name="直線コネクタ 673"/>
            <p:cNvCxnSpPr/>
            <p:nvPr/>
          </p:nvCxnSpPr>
          <p:spPr>
            <a:xfrm>
              <a:off x="10249193" y="4815688"/>
              <a:ext cx="0" cy="919255"/>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6" name="直線コネクタ 675"/>
            <p:cNvCxnSpPr/>
            <p:nvPr/>
          </p:nvCxnSpPr>
          <p:spPr>
            <a:xfrm>
              <a:off x="7090184" y="5734943"/>
              <a:ext cx="615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677" name="テキスト ボックス 676"/>
            <p:cNvSpPr txBox="1"/>
            <p:nvPr/>
          </p:nvSpPr>
          <p:spPr>
            <a:xfrm>
              <a:off x="10941222" y="4820112"/>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78" name="テキスト ボックス 677"/>
            <p:cNvSpPr txBox="1"/>
            <p:nvPr/>
          </p:nvSpPr>
          <p:spPr>
            <a:xfrm>
              <a:off x="12430029" y="4820112"/>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79" name="テキスト ボックス 678"/>
            <p:cNvSpPr txBox="1"/>
            <p:nvPr/>
          </p:nvSpPr>
          <p:spPr>
            <a:xfrm>
              <a:off x="10941222" y="4960014"/>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80" name="テキスト ボックス 679"/>
            <p:cNvSpPr txBox="1"/>
            <p:nvPr/>
          </p:nvSpPr>
          <p:spPr>
            <a:xfrm>
              <a:off x="12430029" y="4960014"/>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81" name="テキスト ボックス 680"/>
            <p:cNvSpPr txBox="1"/>
            <p:nvPr/>
          </p:nvSpPr>
          <p:spPr>
            <a:xfrm>
              <a:off x="10941222" y="5099916"/>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82" name="テキスト ボックス 681"/>
            <p:cNvSpPr txBox="1"/>
            <p:nvPr/>
          </p:nvSpPr>
          <p:spPr>
            <a:xfrm>
              <a:off x="12430029" y="5099916"/>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83" name="テキスト ボックス 682"/>
            <p:cNvSpPr txBox="1"/>
            <p:nvPr/>
          </p:nvSpPr>
          <p:spPr>
            <a:xfrm>
              <a:off x="10941222" y="5239819"/>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84" name="テキスト ボックス 683"/>
            <p:cNvSpPr txBox="1"/>
            <p:nvPr/>
          </p:nvSpPr>
          <p:spPr>
            <a:xfrm>
              <a:off x="12430029" y="5239819"/>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85" name="テキスト ボックス 684"/>
            <p:cNvSpPr txBox="1"/>
            <p:nvPr/>
          </p:nvSpPr>
          <p:spPr>
            <a:xfrm>
              <a:off x="7173424" y="4821731"/>
              <a:ext cx="3346408" cy="7270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900" dirty="0">
                  <a:latin typeface="メイリオ" panose="020B0604030504040204" pitchFamily="50" charset="-128"/>
                  <a:ea typeface="メイリオ" panose="020B0604030504040204" pitchFamily="50" charset="-128"/>
                </a:rPr>
                <a:t>CO</a:t>
              </a:r>
              <a:r>
                <a:rPr kumimoji="1" lang="ja-JP" altLang="en-US" sz="900" dirty="0">
                  <a:latin typeface="メイリオ" panose="020B0604030504040204" pitchFamily="50" charset="-128"/>
                  <a:ea typeface="メイリオ" panose="020B0604030504040204" pitchFamily="50" charset="-128"/>
                </a:rPr>
                <a:t>２削減に貢献するため</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光熱費が安くなるなど経済的なメリットが期待できるため</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住環境が快適になるため</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疾患のリスクの軽減が期待できるため</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endParaRPr kumimoji="1" lang="ja-JP" altLang="en-US"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その他（右のスペースにご記入ください）</a:t>
              </a:r>
            </a:p>
            <a:p>
              <a:pPr>
                <a:spcBef>
                  <a:spcPts val="0"/>
                </a:spcBef>
                <a:buSzPct val="100000"/>
              </a:pPr>
              <a:endParaRPr kumimoji="1" lang="en-US" altLang="ja-JP" sz="900" dirty="0">
                <a:latin typeface="メイリオ" panose="020B0604030504040204" pitchFamily="50" charset="-128"/>
                <a:ea typeface="メイリオ" panose="020B0604030504040204" pitchFamily="50" charset="-128"/>
              </a:endParaRPr>
            </a:p>
          </p:txBody>
        </p:sp>
        <p:cxnSp>
          <p:nvCxnSpPr>
            <p:cNvPr id="686" name="直線コネクタ 685"/>
            <p:cNvCxnSpPr/>
            <p:nvPr/>
          </p:nvCxnSpPr>
          <p:spPr>
            <a:xfrm>
              <a:off x="7090184" y="5396141"/>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7" name="直線コネクタ 696"/>
            <p:cNvCxnSpPr/>
            <p:nvPr/>
          </p:nvCxnSpPr>
          <p:spPr>
            <a:xfrm>
              <a:off x="7090184" y="4976085"/>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8" name="直線コネクタ 697"/>
            <p:cNvCxnSpPr/>
            <p:nvPr/>
          </p:nvCxnSpPr>
          <p:spPr>
            <a:xfrm>
              <a:off x="7090184" y="5116104"/>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9" name="直線コネクタ 698"/>
            <p:cNvCxnSpPr/>
            <p:nvPr/>
          </p:nvCxnSpPr>
          <p:spPr>
            <a:xfrm>
              <a:off x="7090184" y="5256123"/>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grpSp>
        <p:nvGrpSpPr>
          <p:cNvPr id="612" name="グループ化 611"/>
          <p:cNvGrpSpPr/>
          <p:nvPr/>
        </p:nvGrpSpPr>
        <p:grpSpPr>
          <a:xfrm>
            <a:off x="346455" y="4770459"/>
            <a:ext cx="6156000" cy="930003"/>
            <a:chOff x="7090184" y="6221741"/>
            <a:chExt cx="6156000" cy="930003"/>
          </a:xfrm>
        </p:grpSpPr>
        <p:sp>
          <p:nvSpPr>
            <p:cNvPr id="613" name="テキスト ボックス 612"/>
            <p:cNvSpPr txBox="1"/>
            <p:nvPr/>
          </p:nvSpPr>
          <p:spPr>
            <a:xfrm>
              <a:off x="10388745" y="6221741"/>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en-US" altLang="ja-JP" sz="900" b="1" dirty="0">
                  <a:latin typeface="メイリオ" panose="020B0604030504040204" pitchFamily="50" charset="-128"/>
                  <a:ea typeface="メイリオ" panose="020B0604030504040204" pitchFamily="50" charset="-128"/>
                </a:rPr>
                <a:t>ZEH</a:t>
              </a:r>
            </a:p>
          </p:txBody>
        </p:sp>
        <p:sp>
          <p:nvSpPr>
            <p:cNvPr id="614" name="テキスト ボックス 613"/>
            <p:cNvSpPr txBox="1"/>
            <p:nvPr/>
          </p:nvSpPr>
          <p:spPr>
            <a:xfrm>
              <a:off x="11851519" y="6221741"/>
              <a:ext cx="1296000" cy="270474"/>
            </a:xfrm>
            <a:prstGeom prst="rect">
              <a:avLst/>
            </a:prstGeom>
            <a:noFill/>
          </p:spPr>
          <p:txBody>
            <a:bodyPr wrap="square" lIns="0" tIns="0" rIns="0" bIns="0" rtlCol="0" anchor="ctr" anchorCtr="0">
              <a:noAutofit/>
            </a:bodyPr>
            <a:lstStyle/>
            <a:p>
              <a:pPr algn="ctr">
                <a:spcBef>
                  <a:spcPts val="0"/>
                </a:spcBef>
                <a:buSzPct val="100000"/>
              </a:pPr>
              <a:r>
                <a:rPr kumimoji="1" lang="en-US" altLang="ja-JP" sz="900" b="1" dirty="0">
                  <a:latin typeface="メイリオ" panose="020B0604030504040204" pitchFamily="50" charset="-128"/>
                  <a:ea typeface="メイリオ" panose="020B0604030504040204" pitchFamily="50" charset="-128"/>
                </a:rPr>
                <a:t>“</a:t>
              </a:r>
              <a:r>
                <a:rPr kumimoji="1" lang="ja-JP" altLang="en-US" sz="900" b="1" dirty="0">
                  <a:latin typeface="メイリオ" panose="020B0604030504040204" pitchFamily="50" charset="-128"/>
                  <a:ea typeface="メイリオ" panose="020B0604030504040204" pitchFamily="50" charset="-128"/>
                </a:rPr>
                <a:t>断熱</a:t>
              </a:r>
              <a:r>
                <a:rPr kumimoji="1" lang="en-US" altLang="ja-JP" sz="900" b="1" dirty="0">
                  <a:latin typeface="メイリオ" panose="020B0604030504040204" pitchFamily="50" charset="-128"/>
                  <a:ea typeface="メイリオ" panose="020B0604030504040204" pitchFamily="50" charset="-128"/>
                </a:rPr>
                <a:t>”</a:t>
              </a:r>
              <a:r>
                <a:rPr kumimoji="1" lang="ja-JP" altLang="en-US" sz="900" b="1" dirty="0">
                  <a:latin typeface="メイリオ" panose="020B0604030504040204" pitchFamily="50" charset="-128"/>
                  <a:ea typeface="メイリオ" panose="020B0604030504040204" pitchFamily="50" charset="-128"/>
                </a:rPr>
                <a:t>リフォーム</a:t>
              </a:r>
            </a:p>
          </p:txBody>
        </p:sp>
        <p:cxnSp>
          <p:nvCxnSpPr>
            <p:cNvPr id="615" name="直線コネクタ 614"/>
            <p:cNvCxnSpPr/>
            <p:nvPr/>
          </p:nvCxnSpPr>
          <p:spPr>
            <a:xfrm>
              <a:off x="7090184" y="6418610"/>
              <a:ext cx="615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6" name="直線コネクタ 615"/>
            <p:cNvCxnSpPr/>
            <p:nvPr/>
          </p:nvCxnSpPr>
          <p:spPr>
            <a:xfrm>
              <a:off x="10249193" y="6262531"/>
              <a:ext cx="0" cy="756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618" name="テキスト ボックス 617"/>
            <p:cNvSpPr txBox="1"/>
            <p:nvPr/>
          </p:nvSpPr>
          <p:spPr>
            <a:xfrm>
              <a:off x="10941222" y="6423034"/>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19" name="テキスト ボックス 618"/>
            <p:cNvSpPr txBox="1"/>
            <p:nvPr/>
          </p:nvSpPr>
          <p:spPr>
            <a:xfrm>
              <a:off x="12430029" y="6423034"/>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0" name="テキスト ボックス 619"/>
            <p:cNvSpPr txBox="1"/>
            <p:nvPr/>
          </p:nvSpPr>
          <p:spPr>
            <a:xfrm>
              <a:off x="10941222" y="6562936"/>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1" name="テキスト ボックス 620"/>
            <p:cNvSpPr txBox="1"/>
            <p:nvPr/>
          </p:nvSpPr>
          <p:spPr>
            <a:xfrm>
              <a:off x="12430029" y="6562936"/>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2" name="テキスト ボックス 621"/>
            <p:cNvSpPr txBox="1"/>
            <p:nvPr/>
          </p:nvSpPr>
          <p:spPr>
            <a:xfrm>
              <a:off x="10941222" y="6702838"/>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3" name="テキスト ボックス 622"/>
            <p:cNvSpPr txBox="1"/>
            <p:nvPr/>
          </p:nvSpPr>
          <p:spPr>
            <a:xfrm>
              <a:off x="12430029" y="6702838"/>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4" name="テキスト ボックス 623"/>
            <p:cNvSpPr txBox="1"/>
            <p:nvPr/>
          </p:nvSpPr>
          <p:spPr>
            <a:xfrm>
              <a:off x="10941222" y="6842741"/>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5" name="テキスト ボックス 624"/>
            <p:cNvSpPr txBox="1"/>
            <p:nvPr/>
          </p:nvSpPr>
          <p:spPr>
            <a:xfrm>
              <a:off x="12430029" y="6842741"/>
              <a:ext cx="192575" cy="133718"/>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a:t>
              </a:r>
              <a:endParaRPr kumimoji="1" lang="en-US" altLang="ja-JP" sz="900" dirty="0">
                <a:latin typeface="メイリオ" panose="020B0604030504040204" pitchFamily="50" charset="-128"/>
                <a:ea typeface="メイリオ" panose="020B0604030504040204" pitchFamily="50" charset="-128"/>
              </a:endParaRPr>
            </a:p>
          </p:txBody>
        </p:sp>
        <p:sp>
          <p:nvSpPr>
            <p:cNvPr id="626" name="テキスト ボックス 625"/>
            <p:cNvSpPr txBox="1"/>
            <p:nvPr/>
          </p:nvSpPr>
          <p:spPr>
            <a:xfrm>
              <a:off x="7173424" y="6424653"/>
              <a:ext cx="2793931"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すでに購入・実施した</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機会があれば購入・実施したい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興味はあるが、購入・実施対象には入らない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興味がない</a:t>
              </a:r>
              <a:endParaRPr kumimoji="1" lang="en-US" altLang="ja-JP" sz="900" dirty="0">
                <a:latin typeface="メイリオ" panose="020B0604030504040204" pitchFamily="50" charset="-128"/>
                <a:ea typeface="メイリオ" panose="020B0604030504040204" pitchFamily="50" charset="-128"/>
              </a:endParaRPr>
            </a:p>
          </p:txBody>
        </p:sp>
        <p:cxnSp>
          <p:nvCxnSpPr>
            <p:cNvPr id="627" name="直線コネクタ 626"/>
            <p:cNvCxnSpPr/>
            <p:nvPr/>
          </p:nvCxnSpPr>
          <p:spPr>
            <a:xfrm>
              <a:off x="7090184" y="7003296"/>
              <a:ext cx="6156000" cy="0"/>
            </a:xfrm>
            <a:prstGeom prst="line">
              <a:avLst/>
            </a:prstGeom>
            <a:ln w="9525">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4" name="直線コネクタ 693"/>
            <p:cNvCxnSpPr/>
            <p:nvPr/>
          </p:nvCxnSpPr>
          <p:spPr>
            <a:xfrm>
              <a:off x="7090184" y="6857125"/>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5" name="直線コネクタ 694"/>
            <p:cNvCxnSpPr/>
            <p:nvPr/>
          </p:nvCxnSpPr>
          <p:spPr>
            <a:xfrm>
              <a:off x="7090184" y="6717303"/>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696" name="直線コネクタ 695"/>
            <p:cNvCxnSpPr/>
            <p:nvPr/>
          </p:nvCxnSpPr>
          <p:spPr>
            <a:xfrm>
              <a:off x="7090184" y="6577481"/>
              <a:ext cx="6156000" cy="0"/>
            </a:xfrm>
            <a:prstGeom prst="line">
              <a:avLst/>
            </a:prstGeom>
            <a:ln w="635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sp>
        <p:nvSpPr>
          <p:cNvPr id="100" name="テキスト ボックス 99"/>
          <p:cNvSpPr txBox="1"/>
          <p:nvPr/>
        </p:nvSpPr>
        <p:spPr>
          <a:xfrm>
            <a:off x="298301" y="5925108"/>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Q4</a:t>
            </a:r>
            <a:r>
              <a:rPr kumimoji="1" lang="ja-JP" altLang="en-US" sz="900" dirty="0">
                <a:latin typeface="メイリオ" panose="020B0604030504040204" pitchFamily="50" charset="-128"/>
                <a:ea typeface="メイリオ" panose="020B0604030504040204" pitchFamily="50" charset="-128"/>
              </a:rPr>
              <a:t>で「すでに購入・実施した」「機会があれば購入・実施したい」「興味はあるが、購入・実施対象には入らない」の</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900" dirty="0">
                <a:latin typeface="メイリオ" panose="020B0604030504040204" pitchFamily="50" charset="-128"/>
                <a:ea typeface="メイリオ" panose="020B0604030504040204" pitchFamily="50" charset="-128"/>
              </a:rPr>
              <a:t>いずれかを選択された方にお尋ねします。</a:t>
            </a:r>
            <a:endParaRPr kumimoji="1" lang="en-US" altLang="ja-JP" sz="900" dirty="0">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A936082A-A1E6-4BA4-A12F-04A6510ED72C}"/>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106" name="グループ化 105">
            <a:extLst>
              <a:ext uri="{FF2B5EF4-FFF2-40B4-BE49-F238E27FC236}">
                <a16:creationId xmlns:a16="http://schemas.microsoft.com/office/drawing/2014/main" id="{DF672FAF-6930-4CA9-A684-82472A2DDA61}"/>
              </a:ext>
            </a:extLst>
          </p:cNvPr>
          <p:cNvGrpSpPr/>
          <p:nvPr/>
        </p:nvGrpSpPr>
        <p:grpSpPr>
          <a:xfrm>
            <a:off x="277941" y="8660450"/>
            <a:ext cx="6301059" cy="1127621"/>
            <a:chOff x="277941" y="8660450"/>
            <a:chExt cx="6301059" cy="1127621"/>
          </a:xfrm>
        </p:grpSpPr>
        <p:grpSp>
          <p:nvGrpSpPr>
            <p:cNvPr id="107" name="グループ化 106">
              <a:extLst>
                <a:ext uri="{FF2B5EF4-FFF2-40B4-BE49-F238E27FC236}">
                  <a16:creationId xmlns:a16="http://schemas.microsoft.com/office/drawing/2014/main" id="{70DEDDD4-25E2-4FAF-A028-18999A5226A9}"/>
                </a:ext>
              </a:extLst>
            </p:cNvPr>
            <p:cNvGrpSpPr/>
            <p:nvPr/>
          </p:nvGrpSpPr>
          <p:grpSpPr>
            <a:xfrm>
              <a:off x="277941" y="8883574"/>
              <a:ext cx="6301059" cy="904497"/>
              <a:chOff x="277941" y="8883574"/>
              <a:chExt cx="6301059" cy="904497"/>
            </a:xfrm>
          </p:grpSpPr>
          <p:sp>
            <p:nvSpPr>
              <p:cNvPr id="109" name="正方形/長方形 108">
                <a:extLst>
                  <a:ext uri="{FF2B5EF4-FFF2-40B4-BE49-F238E27FC236}">
                    <a16:creationId xmlns:a16="http://schemas.microsoft.com/office/drawing/2014/main" id="{459B6955-D9BB-4A34-8E9A-77499D79315A}"/>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3B85C697-6E98-46FF-99F3-810336238518}"/>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108" name="テキスト ボックス 107">
              <a:extLst>
                <a:ext uri="{FF2B5EF4-FFF2-40B4-BE49-F238E27FC236}">
                  <a16:creationId xmlns:a16="http://schemas.microsoft.com/office/drawing/2014/main" id="{10A5C03A-D9D7-487A-9955-070D0E2BEBA8}"/>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
        <p:nvSpPr>
          <p:cNvPr id="101" name="角丸四角形 56">
            <a:extLst>
              <a:ext uri="{FF2B5EF4-FFF2-40B4-BE49-F238E27FC236}">
                <a16:creationId xmlns:a16="http://schemas.microsoft.com/office/drawing/2014/main" id="{82844994-974F-48B2-AFEC-32232A237D65}"/>
              </a:ext>
            </a:extLst>
          </p:cNvPr>
          <p:cNvSpPr/>
          <p:nvPr/>
        </p:nvSpPr>
        <p:spPr bwMode="gray">
          <a:xfrm>
            <a:off x="316436" y="288527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３．これまでの検討状況について</a:t>
            </a:r>
          </a:p>
        </p:txBody>
      </p:sp>
      <p:sp>
        <p:nvSpPr>
          <p:cNvPr id="102" name="角丸四角形 8">
            <a:extLst>
              <a:ext uri="{FF2B5EF4-FFF2-40B4-BE49-F238E27FC236}">
                <a16:creationId xmlns:a16="http://schemas.microsoft.com/office/drawing/2014/main" id="{B7DA9A38-DA0C-453E-BBC6-7DDBBDED25DD}"/>
              </a:ext>
            </a:extLst>
          </p:cNvPr>
          <p:cNvSpPr/>
          <p:nvPr/>
        </p:nvSpPr>
        <p:spPr bwMode="gray">
          <a:xfrm>
            <a:off x="316436" y="4328735"/>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４．今後の実施意向について</a:t>
            </a:r>
          </a:p>
        </p:txBody>
      </p:sp>
      <p:cxnSp>
        <p:nvCxnSpPr>
          <p:cNvPr id="104" name="直線コネクタ 103">
            <a:extLst>
              <a:ext uri="{FF2B5EF4-FFF2-40B4-BE49-F238E27FC236}">
                <a16:creationId xmlns:a16="http://schemas.microsoft.com/office/drawing/2014/main" id="{975A7B91-878E-44D6-9EA6-9024AF1F0A92}"/>
              </a:ext>
            </a:extLst>
          </p:cNvPr>
          <p:cNvCxnSpPr/>
          <p:nvPr/>
        </p:nvCxnSpPr>
        <p:spPr>
          <a:xfrm>
            <a:off x="346455" y="3941253"/>
            <a:ext cx="6156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3951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a:extLst>
              <a:ext uri="{FF2B5EF4-FFF2-40B4-BE49-F238E27FC236}">
                <a16:creationId xmlns:a16="http://schemas.microsoft.com/office/drawing/2014/main" id="{4731115A-F58E-4B95-B467-139A954DDE4C}"/>
              </a:ext>
            </a:extLst>
          </p:cNvPr>
          <p:cNvGraphicFramePr>
            <a:graphicFrameLocks noChangeAspect="1"/>
          </p:cNvGraphicFramePr>
          <p:nvPr>
            <p:custDataLst>
              <p:tags r:id="rId2"/>
            </p:custDataLst>
            <p:extLst>
              <p:ext uri="{D42A27DB-BD31-4B8C-83A1-F6EECF244321}">
                <p14:modId xmlns:p14="http://schemas.microsoft.com/office/powerpoint/2010/main" val="24608026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2098" name="think-cell スライド" r:id="rId4" imgW="353" imgH="353" progId="TCLayout.ActiveDocument.1">
                  <p:embed/>
                </p:oleObj>
              </mc:Choice>
              <mc:Fallback>
                <p:oleObj name="think-cell スライド" r:id="rId4" imgW="353" imgH="35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9" name="図 38">
            <a:extLst>
              <a:ext uri="{FF2B5EF4-FFF2-40B4-BE49-F238E27FC236}">
                <a16:creationId xmlns:a16="http://schemas.microsoft.com/office/drawing/2014/main" id="{DD38D388-C4F6-4AC0-A791-444939A735AD}"/>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56685" y="170983"/>
            <a:ext cx="1233471" cy="1053061"/>
          </a:xfrm>
          <a:prstGeom prst="rect">
            <a:avLst/>
          </a:prstGeom>
        </p:spPr>
      </p:pic>
      <p:sp>
        <p:nvSpPr>
          <p:cNvPr id="5" name="角丸四角形 4"/>
          <p:cNvSpPr/>
          <p:nvPr/>
        </p:nvSpPr>
        <p:spPr bwMode="gray">
          <a:xfrm>
            <a:off x="279000" y="97278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7" name="角丸四角形 6"/>
          <p:cNvSpPr/>
          <p:nvPr/>
        </p:nvSpPr>
        <p:spPr bwMode="gray">
          <a:xfrm>
            <a:off x="279000" y="1748523"/>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２．住宅の購入意向・予定について</a:t>
            </a:r>
          </a:p>
        </p:txBody>
      </p:sp>
      <p:sp>
        <p:nvSpPr>
          <p:cNvPr id="58" name="テキスト ボックス 57"/>
          <p:cNvSpPr txBox="1"/>
          <p:nvPr/>
        </p:nvSpPr>
        <p:spPr>
          <a:xfrm>
            <a:off x="279000" y="2031559"/>
            <a:ext cx="6408000" cy="432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◆住宅の購入意向・予定について、最も当てはまるものをお選びください（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sp>
        <p:nvSpPr>
          <p:cNvPr id="9" name="角丸四角形 8"/>
          <p:cNvSpPr/>
          <p:nvPr/>
        </p:nvSpPr>
        <p:spPr bwMode="gray">
          <a:xfrm>
            <a:off x="316436" y="434093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４．今後の購入意向について</a:t>
            </a:r>
          </a:p>
        </p:txBody>
      </p:sp>
      <p:sp>
        <p:nvSpPr>
          <p:cNvPr id="72" name="テキスト ボックス 71"/>
          <p:cNvSpPr txBox="1"/>
          <p:nvPr/>
        </p:nvSpPr>
        <p:spPr>
          <a:xfrm>
            <a:off x="316436" y="4623969"/>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ja-JP" altLang="en-US" sz="1200" b="1" u="sng" dirty="0">
                <a:latin typeface="メイリオ" panose="020B0604030504040204" pitchFamily="50" charset="-128"/>
                <a:ea typeface="メイリオ" panose="020B0604030504040204" pitchFamily="50" charset="-128"/>
              </a:rPr>
              <a:t>今後</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ZEH</a:t>
            </a:r>
            <a:r>
              <a:rPr kumimoji="1" lang="ja-JP" altLang="en-US" sz="1200" dirty="0">
                <a:latin typeface="メイリオ" panose="020B0604030504040204" pitchFamily="50" charset="-128"/>
                <a:ea typeface="メイリオ" panose="020B0604030504040204" pitchFamily="50" charset="-128"/>
              </a:rPr>
              <a:t>を購入したいと思いますか（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sp>
        <p:nvSpPr>
          <p:cNvPr id="57" name="角丸四角形 56"/>
          <p:cNvSpPr/>
          <p:nvPr/>
        </p:nvSpPr>
        <p:spPr bwMode="gray">
          <a:xfrm>
            <a:off x="316436" y="2894063"/>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３．これまでの検討状況について</a:t>
            </a:r>
          </a:p>
        </p:txBody>
      </p:sp>
      <p:sp>
        <p:nvSpPr>
          <p:cNvPr id="66" name="テキスト ボックス 65"/>
          <p:cNvSpPr txBox="1"/>
          <p:nvPr/>
        </p:nvSpPr>
        <p:spPr>
          <a:xfrm>
            <a:off x="316436" y="3177100"/>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ja-JP" altLang="en-US" sz="1200" b="1" u="sng" dirty="0">
                <a:latin typeface="メイリオ" panose="020B0604030504040204" pitchFamily="50" charset="-128"/>
                <a:ea typeface="メイリオ" panose="020B0604030504040204" pitchFamily="50" charset="-128"/>
              </a:rPr>
              <a:t>イベント前</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ZEH</a:t>
            </a:r>
            <a:r>
              <a:rPr kumimoji="1" lang="ja-JP" altLang="en-US" sz="1200" dirty="0">
                <a:latin typeface="メイリオ" panose="020B0604030504040204" pitchFamily="50" charset="-128"/>
                <a:ea typeface="メイリオ" panose="020B0604030504040204" pitchFamily="50" charset="-128"/>
              </a:rPr>
              <a:t>（ネット・ゼロ・エネルギー・ハウス）に興味ありましたか。</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最も当てはまるものをお選びください（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grpSp>
        <p:nvGrpSpPr>
          <p:cNvPr id="6" name="グループ化 5"/>
          <p:cNvGrpSpPr/>
          <p:nvPr/>
        </p:nvGrpSpPr>
        <p:grpSpPr>
          <a:xfrm>
            <a:off x="1381760" y="339583"/>
            <a:ext cx="5281463" cy="579362"/>
            <a:chOff x="1381760" y="339583"/>
            <a:chExt cx="5281463" cy="579362"/>
          </a:xfrm>
        </p:grpSpPr>
        <p:sp>
          <p:nvSpPr>
            <p:cNvPr id="74" name="正方形/長方形 73"/>
            <p:cNvSpPr/>
            <p:nvPr/>
          </p:nvSpPr>
          <p:spPr bwMode="gray">
            <a:xfrm>
              <a:off x="1381760" y="339583"/>
              <a:ext cx="5281463" cy="388620"/>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F7AC1D"/>
                  </a:solidFill>
                  <a:latin typeface="メイリオ" panose="020B0604030504040204" pitchFamily="50" charset="-128"/>
                  <a:ea typeface="メイリオ" panose="020B0604030504040204" pitchFamily="50" charset="-128"/>
                </a:rPr>
                <a:t>住宅の購入意向実態アンケート</a:t>
              </a:r>
            </a:p>
          </p:txBody>
        </p:sp>
        <p:sp>
          <p:nvSpPr>
            <p:cNvPr id="80" name="テキスト ボックス 79"/>
            <p:cNvSpPr txBox="1"/>
            <p:nvPr/>
          </p:nvSpPr>
          <p:spPr>
            <a:xfrm>
              <a:off x="1736689" y="692354"/>
              <a:ext cx="46800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住宅の購入意向を調査しています。わかる範囲でお答えください。</a:t>
              </a:r>
            </a:p>
          </p:txBody>
        </p:sp>
      </p:grpSp>
      <p:sp>
        <p:nvSpPr>
          <p:cNvPr id="99" name="テキスト ボックス 98"/>
          <p:cNvSpPr txBox="1"/>
          <p:nvPr/>
        </p:nvSpPr>
        <p:spPr>
          <a:xfrm>
            <a:off x="279000" y="1255819"/>
            <a:ext cx="6300000" cy="401618"/>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p:txBody>
      </p:sp>
      <p:sp>
        <p:nvSpPr>
          <p:cNvPr id="380" name="角丸四角形 379"/>
          <p:cNvSpPr/>
          <p:nvPr/>
        </p:nvSpPr>
        <p:spPr bwMode="gray">
          <a:xfrm>
            <a:off x="316436" y="560107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５．購入意向の理由について</a:t>
            </a:r>
          </a:p>
        </p:txBody>
      </p:sp>
      <p:sp>
        <p:nvSpPr>
          <p:cNvPr id="381" name="テキスト ボックス 380"/>
          <p:cNvSpPr txBox="1"/>
          <p:nvPr/>
        </p:nvSpPr>
        <p:spPr>
          <a:xfrm>
            <a:off x="316436" y="6239004"/>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◆なぜ、</a:t>
            </a:r>
            <a:r>
              <a:rPr kumimoji="1" lang="en-US" altLang="ja-JP" sz="1200" dirty="0">
                <a:latin typeface="メイリオ" panose="020B0604030504040204" pitchFamily="50" charset="-128"/>
                <a:ea typeface="メイリオ" panose="020B0604030504040204" pitchFamily="50" charset="-128"/>
              </a:rPr>
              <a:t>ZEH</a:t>
            </a:r>
            <a:r>
              <a:rPr kumimoji="1" lang="ja-JP" altLang="en-US" sz="1200" dirty="0">
                <a:latin typeface="メイリオ" panose="020B0604030504040204" pitchFamily="50" charset="-128"/>
                <a:ea typeface="メイリオ" panose="020B0604030504040204" pitchFamily="50" charset="-128"/>
              </a:rPr>
              <a:t>に興味を持ちましたか（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 。</a:t>
            </a:r>
          </a:p>
        </p:txBody>
      </p:sp>
      <p:sp>
        <p:nvSpPr>
          <p:cNvPr id="594" name="テキスト ボックス 593"/>
          <p:cNvSpPr txBox="1"/>
          <p:nvPr/>
        </p:nvSpPr>
        <p:spPr>
          <a:xfrm>
            <a:off x="287338" y="2249032"/>
            <a:ext cx="3346408" cy="496085"/>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今後</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年以内に購入を予定している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予定はないが、いつか購入したい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予定はなく、購入意向もない</a:t>
            </a:r>
            <a:endParaRPr kumimoji="1" lang="en-US" altLang="ja-JP" sz="1050" dirty="0">
              <a:latin typeface="メイリオ" panose="020B0604030504040204" pitchFamily="50" charset="-128"/>
              <a:ea typeface="メイリオ" panose="020B0604030504040204" pitchFamily="50" charset="-128"/>
            </a:endParaRPr>
          </a:p>
        </p:txBody>
      </p:sp>
      <p:sp>
        <p:nvSpPr>
          <p:cNvPr id="610" name="テキスト ボックス 609"/>
          <p:cNvSpPr txBox="1"/>
          <p:nvPr/>
        </p:nvSpPr>
        <p:spPr>
          <a:xfrm>
            <a:off x="287338" y="3597156"/>
            <a:ext cx="2802103"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すでに購入したことがある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内容を知っていて、興味もあった</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内容は知っていたが、興味はなかった</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知らなかった</a:t>
            </a:r>
            <a:endParaRPr kumimoji="1" lang="en-US" altLang="ja-JP" sz="1050" dirty="0">
              <a:latin typeface="メイリオ" panose="020B0604030504040204" pitchFamily="50" charset="-128"/>
              <a:ea typeface="メイリオ" panose="020B0604030504040204" pitchFamily="50" charset="-128"/>
            </a:endParaRPr>
          </a:p>
        </p:txBody>
      </p:sp>
      <p:sp>
        <p:nvSpPr>
          <p:cNvPr id="685" name="テキスト ボックス 684"/>
          <p:cNvSpPr txBox="1"/>
          <p:nvPr/>
        </p:nvSpPr>
        <p:spPr>
          <a:xfrm>
            <a:off x="287338" y="6482010"/>
            <a:ext cx="5302238"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a:t>
            </a:r>
            <a:r>
              <a:rPr kumimoji="1" lang="ja-JP" altLang="en-US" sz="1050" dirty="0">
                <a:latin typeface="メイリオ" panose="020B0604030504040204" pitchFamily="50" charset="-128"/>
                <a:ea typeface="メイリオ" panose="020B0604030504040204" pitchFamily="50" charset="-128"/>
              </a:rPr>
              <a:t>２削減に貢献するため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光熱費が安くなるなど経済的なメリットが期待できるため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住環境が快適になるため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疾患のリスクの軽減が期待できるため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　　　　　　　　　　　　　　　　　　　　　　　　　　　　　　）</a:t>
            </a:r>
            <a:endParaRPr kumimoji="1" lang="en-US" altLang="ja-JP" sz="1050" dirty="0">
              <a:latin typeface="メイリオ" panose="020B0604030504040204" pitchFamily="50" charset="-128"/>
              <a:ea typeface="メイリオ" panose="020B0604030504040204" pitchFamily="50" charset="-128"/>
            </a:endParaRPr>
          </a:p>
        </p:txBody>
      </p:sp>
      <p:sp>
        <p:nvSpPr>
          <p:cNvPr id="626" name="テキスト ボックス 625"/>
          <p:cNvSpPr txBox="1"/>
          <p:nvPr/>
        </p:nvSpPr>
        <p:spPr>
          <a:xfrm>
            <a:off x="287338" y="4844988"/>
            <a:ext cx="2793931"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すでに購入した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興味はあるが、購入対象には入らない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ZEH</a:t>
            </a:r>
            <a:r>
              <a:rPr kumimoji="1" lang="ja-JP" altLang="en-US" sz="1050" dirty="0">
                <a:latin typeface="メイリオ" panose="020B0604030504040204" pitchFamily="50" charset="-128"/>
                <a:ea typeface="メイリオ" panose="020B0604030504040204" pitchFamily="50" charset="-128"/>
              </a:rPr>
              <a:t>に興味がない　</a:t>
            </a:r>
            <a:endParaRPr kumimoji="1" lang="en-US" altLang="ja-JP" sz="1050" dirty="0">
              <a:latin typeface="メイリオ" panose="020B0604030504040204" pitchFamily="50" charset="-128"/>
              <a:ea typeface="メイリオ" panose="020B0604030504040204" pitchFamily="50" charset="-128"/>
            </a:endParaRPr>
          </a:p>
        </p:txBody>
      </p:sp>
      <p:sp>
        <p:nvSpPr>
          <p:cNvPr id="735" name="角丸四角形 734"/>
          <p:cNvSpPr/>
          <p:nvPr/>
        </p:nvSpPr>
        <p:spPr bwMode="gray">
          <a:xfrm>
            <a:off x="279000" y="7397100"/>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６．追跡アンケートへのご協力のお願い</a:t>
            </a:r>
          </a:p>
        </p:txBody>
      </p:sp>
      <p:sp>
        <p:nvSpPr>
          <p:cNvPr id="736" name="テキスト ボックス 735"/>
          <p:cNvSpPr txBox="1"/>
          <p:nvPr/>
        </p:nvSpPr>
        <p:spPr>
          <a:xfrm>
            <a:off x="278999" y="7674537"/>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sp>
        <p:nvSpPr>
          <p:cNvPr id="706" name="テキスト ボックス 705"/>
          <p:cNvSpPr txBox="1"/>
          <p:nvPr/>
        </p:nvSpPr>
        <p:spPr>
          <a:xfrm>
            <a:off x="4268892" y="7943869"/>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707" name="テキスト ボックス 706"/>
          <p:cNvSpPr txBox="1"/>
          <p:nvPr/>
        </p:nvSpPr>
        <p:spPr>
          <a:xfrm>
            <a:off x="279000" y="8221119"/>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708" name="直線コネクタ 707"/>
          <p:cNvCxnSpPr/>
          <p:nvPr/>
        </p:nvCxnSpPr>
        <p:spPr>
          <a:xfrm>
            <a:off x="278999" y="8170460"/>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298301" y="5853100"/>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Q4</a:t>
            </a:r>
            <a:r>
              <a:rPr kumimoji="1" lang="ja-JP" altLang="en-US" sz="900" dirty="0">
                <a:latin typeface="メイリオ" panose="020B0604030504040204" pitchFamily="50" charset="-128"/>
                <a:ea typeface="メイリオ" panose="020B0604030504040204" pitchFamily="50" charset="-128"/>
              </a:rPr>
              <a:t>で「すでに購入した」「機会があれば購入したい」「興味はあるが、購入対象には入らない」の</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900" dirty="0">
                <a:latin typeface="メイリオ" panose="020B0604030504040204" pitchFamily="50" charset="-128"/>
                <a:ea typeface="メイリオ" panose="020B0604030504040204" pitchFamily="50" charset="-128"/>
              </a:rPr>
              <a:t>いずれかを選択された方にお尋ねします。</a:t>
            </a:r>
            <a:endParaRPr kumimoji="1" lang="en-US" altLang="ja-JP" sz="9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6CC1D1-707C-418D-85F7-471068C08768}"/>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32" name="グループ化 31">
            <a:extLst>
              <a:ext uri="{FF2B5EF4-FFF2-40B4-BE49-F238E27FC236}">
                <a16:creationId xmlns:a16="http://schemas.microsoft.com/office/drawing/2014/main" id="{4EB3B653-C681-45F2-9CF4-C3BB2F289153}"/>
              </a:ext>
            </a:extLst>
          </p:cNvPr>
          <p:cNvGrpSpPr/>
          <p:nvPr/>
        </p:nvGrpSpPr>
        <p:grpSpPr>
          <a:xfrm>
            <a:off x="277941" y="8660450"/>
            <a:ext cx="6301059" cy="1127621"/>
            <a:chOff x="277941" y="8660450"/>
            <a:chExt cx="6301059" cy="1127621"/>
          </a:xfrm>
        </p:grpSpPr>
        <p:grpSp>
          <p:nvGrpSpPr>
            <p:cNvPr id="33" name="グループ化 32">
              <a:extLst>
                <a:ext uri="{FF2B5EF4-FFF2-40B4-BE49-F238E27FC236}">
                  <a16:creationId xmlns:a16="http://schemas.microsoft.com/office/drawing/2014/main" id="{8A8518AD-2780-4E4E-891E-67836BF0ECF0}"/>
                </a:ext>
              </a:extLst>
            </p:cNvPr>
            <p:cNvGrpSpPr/>
            <p:nvPr/>
          </p:nvGrpSpPr>
          <p:grpSpPr>
            <a:xfrm>
              <a:off x="277941" y="8883574"/>
              <a:ext cx="6301059" cy="904497"/>
              <a:chOff x="277941" y="8883574"/>
              <a:chExt cx="6301059" cy="904497"/>
            </a:xfrm>
          </p:grpSpPr>
          <p:sp>
            <p:nvSpPr>
              <p:cNvPr id="37" name="正方形/長方形 36">
                <a:extLst>
                  <a:ext uri="{FF2B5EF4-FFF2-40B4-BE49-F238E27FC236}">
                    <a16:creationId xmlns:a16="http://schemas.microsoft.com/office/drawing/2014/main" id="{471B7865-64AD-4E5D-8098-7F11A10477FF}"/>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CD5631F4-633A-4280-92D1-B60B7E61736A}"/>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36" name="テキスト ボックス 35">
              <a:extLst>
                <a:ext uri="{FF2B5EF4-FFF2-40B4-BE49-F238E27FC236}">
                  <a16:creationId xmlns:a16="http://schemas.microsoft.com/office/drawing/2014/main" id="{B48E5701-EADB-4EB8-A434-87C4912E9B53}"/>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34101771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a:extLst>
              <a:ext uri="{FF2B5EF4-FFF2-40B4-BE49-F238E27FC236}">
                <a16:creationId xmlns:a16="http://schemas.microsoft.com/office/drawing/2014/main" id="{AFD4EBD0-D3D5-495A-9E7C-D119C579DBF1}"/>
              </a:ext>
            </a:extLst>
          </p:cNvPr>
          <p:cNvGraphicFramePr>
            <a:graphicFrameLocks noChangeAspect="1"/>
          </p:cNvGraphicFramePr>
          <p:nvPr>
            <p:custDataLst>
              <p:tags r:id="rId2"/>
            </p:custDataLst>
            <p:extLst>
              <p:ext uri="{D42A27DB-BD31-4B8C-83A1-F6EECF244321}">
                <p14:modId xmlns:p14="http://schemas.microsoft.com/office/powerpoint/2010/main" val="418966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122" name="think-cell スライド" r:id="rId4" imgW="353" imgH="353" progId="TCLayout.ActiveDocument.1">
                  <p:embed/>
                </p:oleObj>
              </mc:Choice>
              <mc:Fallback>
                <p:oleObj name="think-cell スライド" r:id="rId4" imgW="353" imgH="35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2" name="図 41">
            <a:extLst>
              <a:ext uri="{FF2B5EF4-FFF2-40B4-BE49-F238E27FC236}">
                <a16:creationId xmlns:a16="http://schemas.microsoft.com/office/drawing/2014/main" id="{B698EF74-A3B3-4CFE-A043-2BCEA4E1DB22}"/>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56685" y="170983"/>
            <a:ext cx="1233471" cy="1053061"/>
          </a:xfrm>
          <a:prstGeom prst="rect">
            <a:avLst/>
          </a:prstGeom>
        </p:spPr>
      </p:pic>
      <p:sp>
        <p:nvSpPr>
          <p:cNvPr id="5" name="角丸四角形 4"/>
          <p:cNvSpPr/>
          <p:nvPr/>
        </p:nvSpPr>
        <p:spPr bwMode="gray">
          <a:xfrm>
            <a:off x="279000" y="97278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7" name="角丸四角形 6"/>
          <p:cNvSpPr/>
          <p:nvPr/>
        </p:nvSpPr>
        <p:spPr bwMode="gray">
          <a:xfrm>
            <a:off x="279000" y="1695973"/>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２．住宅のリフォームの実施意向・予定について</a:t>
            </a:r>
          </a:p>
        </p:txBody>
      </p:sp>
      <p:sp>
        <p:nvSpPr>
          <p:cNvPr id="58" name="テキスト ボックス 57"/>
          <p:cNvSpPr txBox="1"/>
          <p:nvPr/>
        </p:nvSpPr>
        <p:spPr>
          <a:xfrm>
            <a:off x="279000" y="1979009"/>
            <a:ext cx="6408000" cy="432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◆住宅のリフォームの実施意向・予定について、最も当てはまるものをお選びください</a:t>
            </a:r>
            <a:endParaRPr kumimoji="1" lang="en-US" altLang="ja-JP" sz="12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sp>
        <p:nvSpPr>
          <p:cNvPr id="9" name="角丸四角形 8"/>
          <p:cNvSpPr/>
          <p:nvPr/>
        </p:nvSpPr>
        <p:spPr bwMode="gray">
          <a:xfrm>
            <a:off x="316436" y="434093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４．今後の実施意向について</a:t>
            </a:r>
          </a:p>
        </p:txBody>
      </p:sp>
      <p:sp>
        <p:nvSpPr>
          <p:cNvPr id="72" name="テキスト ボックス 71"/>
          <p:cNvSpPr txBox="1"/>
          <p:nvPr/>
        </p:nvSpPr>
        <p:spPr>
          <a:xfrm>
            <a:off x="316436" y="4623969"/>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ja-JP" altLang="en-US" sz="1200" b="1" u="sng" dirty="0">
                <a:latin typeface="メイリオ" panose="020B0604030504040204" pitchFamily="50" charset="-128"/>
                <a:ea typeface="メイリオ" panose="020B0604030504040204" pitchFamily="50" charset="-128"/>
              </a:rPr>
              <a:t>今後</a:t>
            </a:r>
            <a:r>
              <a:rPr kumimoji="1" lang="ja-JP" altLang="en-US" sz="1200" dirty="0">
                <a:latin typeface="メイリオ" panose="020B0604030504040204" pitchFamily="50" charset="-128"/>
                <a:ea typeface="メイリオ" panose="020B0604030504040204" pitchFamily="50" charset="-128"/>
              </a:rPr>
              <a:t>、断熱リフォームを実施したいと思いますか（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sp>
        <p:nvSpPr>
          <p:cNvPr id="57" name="角丸四角形 56"/>
          <p:cNvSpPr/>
          <p:nvPr/>
        </p:nvSpPr>
        <p:spPr bwMode="gray">
          <a:xfrm>
            <a:off x="316436" y="2952678"/>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３．これまでの検討状況について</a:t>
            </a:r>
          </a:p>
        </p:txBody>
      </p:sp>
      <p:sp>
        <p:nvSpPr>
          <p:cNvPr id="66" name="テキスト ボックス 65"/>
          <p:cNvSpPr txBox="1"/>
          <p:nvPr/>
        </p:nvSpPr>
        <p:spPr>
          <a:xfrm>
            <a:off x="316436" y="3235715"/>
            <a:ext cx="6300000" cy="226591"/>
          </a:xfrm>
          <a:prstGeom prst="rect">
            <a:avLst/>
          </a:prstGeom>
          <a:noFill/>
        </p:spPr>
        <p:txBody>
          <a:bodyPr wrap="square" lIns="36000" tIns="36000" rIns="36000" bIns="36000" rtlCol="0" anchor="t" anchorCtr="0">
            <a:noAutofit/>
          </a:bodyPr>
          <a:lstStyle/>
          <a:p>
            <a:pPr>
              <a:spcBef>
                <a:spcPts val="0"/>
              </a:spcBef>
              <a:buSzPct val="100000"/>
              <a:tabLst>
                <a:tab pos="177800" algn="l"/>
              </a:tabLst>
            </a:pPr>
            <a:r>
              <a:rPr kumimoji="1" lang="ja-JP" altLang="en-US" sz="1200" dirty="0">
                <a:latin typeface="メイリオ" panose="020B0604030504040204" pitchFamily="50" charset="-128"/>
                <a:ea typeface="メイリオ" panose="020B0604030504040204" pitchFamily="50" charset="-128"/>
              </a:rPr>
              <a:t>◆</a:t>
            </a:r>
            <a:r>
              <a:rPr kumimoji="1" lang="ja-JP" altLang="en-US" sz="1200" b="1" u="sng" dirty="0">
                <a:latin typeface="メイリオ" panose="020B0604030504040204" pitchFamily="50" charset="-128"/>
                <a:ea typeface="メイリオ" panose="020B0604030504040204" pitchFamily="50" charset="-128"/>
              </a:rPr>
              <a:t>イベント前</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断熱</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リフォームに興味ありましたか。最も当てはまるものをお選び</a:t>
            </a:r>
            <a:br>
              <a:rPr kumimoji="1" lang="en-US" altLang="ja-JP" sz="1200" dirty="0">
                <a:latin typeface="メイリオ" panose="020B0604030504040204" pitchFamily="50" charset="-128"/>
                <a:ea typeface="メイリオ" panose="020B0604030504040204" pitchFamily="50" charset="-128"/>
              </a:rPr>
            </a:b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grpSp>
        <p:nvGrpSpPr>
          <p:cNvPr id="6" name="グループ化 5"/>
          <p:cNvGrpSpPr/>
          <p:nvPr/>
        </p:nvGrpSpPr>
        <p:grpSpPr>
          <a:xfrm>
            <a:off x="1381760" y="339583"/>
            <a:ext cx="5281463" cy="579362"/>
            <a:chOff x="1381760" y="339583"/>
            <a:chExt cx="5281463" cy="579362"/>
          </a:xfrm>
        </p:grpSpPr>
        <p:sp>
          <p:nvSpPr>
            <p:cNvPr id="74" name="正方形/長方形 73"/>
            <p:cNvSpPr/>
            <p:nvPr/>
          </p:nvSpPr>
          <p:spPr bwMode="gray">
            <a:xfrm>
              <a:off x="1381760" y="339583"/>
              <a:ext cx="5281463" cy="388620"/>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F7AC1D"/>
                  </a:solidFill>
                  <a:latin typeface="メイリオ" panose="020B0604030504040204" pitchFamily="50" charset="-128"/>
                  <a:ea typeface="メイリオ" panose="020B0604030504040204" pitchFamily="50" charset="-128"/>
                </a:rPr>
                <a:t>住宅のリフォーム意向実態アンケート</a:t>
              </a:r>
            </a:p>
          </p:txBody>
        </p:sp>
        <p:sp>
          <p:nvSpPr>
            <p:cNvPr id="80" name="テキスト ボックス 79"/>
            <p:cNvSpPr txBox="1"/>
            <p:nvPr/>
          </p:nvSpPr>
          <p:spPr>
            <a:xfrm>
              <a:off x="1736689" y="692354"/>
              <a:ext cx="4680000" cy="226591"/>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住宅のリフォーム意向を調査しています。わかる範囲でお答えください。</a:t>
              </a:r>
            </a:p>
          </p:txBody>
        </p:sp>
      </p:grpSp>
      <p:sp>
        <p:nvSpPr>
          <p:cNvPr id="99" name="テキスト ボックス 98"/>
          <p:cNvSpPr txBox="1"/>
          <p:nvPr/>
        </p:nvSpPr>
        <p:spPr>
          <a:xfrm>
            <a:off x="279000" y="1255819"/>
            <a:ext cx="6300000" cy="401618"/>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p:txBody>
      </p:sp>
      <p:sp>
        <p:nvSpPr>
          <p:cNvPr id="380" name="角丸四角形 379"/>
          <p:cNvSpPr/>
          <p:nvPr/>
        </p:nvSpPr>
        <p:spPr bwMode="gray">
          <a:xfrm>
            <a:off x="316436" y="5601072"/>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５．実施意向の理由について</a:t>
            </a:r>
          </a:p>
        </p:txBody>
      </p:sp>
      <p:sp>
        <p:nvSpPr>
          <p:cNvPr id="381" name="テキスト ボックス 380"/>
          <p:cNvSpPr txBox="1"/>
          <p:nvPr/>
        </p:nvSpPr>
        <p:spPr>
          <a:xfrm>
            <a:off x="316436" y="6289816"/>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◆なぜ、断熱リフォームに興味を持ちましたか（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 。</a:t>
            </a:r>
          </a:p>
        </p:txBody>
      </p:sp>
      <p:sp>
        <p:nvSpPr>
          <p:cNvPr id="594" name="テキスト ボックス 593"/>
          <p:cNvSpPr txBox="1"/>
          <p:nvPr/>
        </p:nvSpPr>
        <p:spPr>
          <a:xfrm>
            <a:off x="287338" y="2396192"/>
            <a:ext cx="3346408" cy="496085"/>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今後</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年以内にリフォームを予定している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予定はないが、いつかリフォームしたい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予定はなく、リフォーム実施意向もない</a:t>
            </a:r>
            <a:endParaRPr kumimoji="1" lang="en-US" altLang="ja-JP" sz="1050" dirty="0">
              <a:latin typeface="メイリオ" panose="020B0604030504040204" pitchFamily="50" charset="-128"/>
              <a:ea typeface="メイリオ" panose="020B0604030504040204" pitchFamily="50" charset="-128"/>
            </a:endParaRPr>
          </a:p>
        </p:txBody>
      </p:sp>
      <p:sp>
        <p:nvSpPr>
          <p:cNvPr id="610" name="テキスト ボックス 609"/>
          <p:cNvSpPr txBox="1"/>
          <p:nvPr/>
        </p:nvSpPr>
        <p:spPr>
          <a:xfrm>
            <a:off x="287338" y="3623967"/>
            <a:ext cx="2802103"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すでに実施したことがある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内容を知っていて、興味もあった</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内容は知っていたが、興味はなかった</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知らなかった</a:t>
            </a:r>
            <a:endParaRPr kumimoji="1" lang="en-US" altLang="ja-JP" sz="1050" dirty="0">
              <a:latin typeface="メイリオ" panose="020B0604030504040204" pitchFamily="50" charset="-128"/>
              <a:ea typeface="メイリオ" panose="020B0604030504040204" pitchFamily="50" charset="-128"/>
            </a:endParaRPr>
          </a:p>
        </p:txBody>
      </p:sp>
      <p:sp>
        <p:nvSpPr>
          <p:cNvPr id="685" name="テキスト ボックス 684"/>
          <p:cNvSpPr txBox="1"/>
          <p:nvPr/>
        </p:nvSpPr>
        <p:spPr>
          <a:xfrm>
            <a:off x="287338" y="6530165"/>
            <a:ext cx="5302238"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a:t>
            </a:r>
            <a:r>
              <a:rPr kumimoji="1" lang="ja-JP" altLang="en-US" sz="1050" dirty="0">
                <a:latin typeface="メイリオ" panose="020B0604030504040204" pitchFamily="50" charset="-128"/>
                <a:ea typeface="メイリオ" panose="020B0604030504040204" pitchFamily="50" charset="-128"/>
              </a:rPr>
              <a:t>２削減に貢献するため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光熱費が安くなるなど経済的なメリットが期待できるため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住環境が快適になるため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疾患のリスクの軽減が期待できるため</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　　　　　　　　　　　　　　　　　　　　　　　　　　　　　　）</a:t>
            </a:r>
            <a:endParaRPr kumimoji="1" lang="en-US" altLang="ja-JP" sz="1050" dirty="0">
              <a:latin typeface="メイリオ" panose="020B0604030504040204" pitchFamily="50" charset="-128"/>
              <a:ea typeface="メイリオ" panose="020B0604030504040204" pitchFamily="50" charset="-128"/>
            </a:endParaRPr>
          </a:p>
        </p:txBody>
      </p:sp>
      <p:sp>
        <p:nvSpPr>
          <p:cNvPr id="626" name="テキスト ボックス 625"/>
          <p:cNvSpPr txBox="1"/>
          <p:nvPr/>
        </p:nvSpPr>
        <p:spPr>
          <a:xfrm>
            <a:off x="287337" y="4887432"/>
            <a:ext cx="4320000" cy="7270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すでに実施した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機会があれば実施したい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興味はあるが、実施対象には入らない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断熱リフォームに興味がない</a:t>
            </a:r>
            <a:endParaRPr kumimoji="1" lang="en-US" altLang="ja-JP" sz="1050" dirty="0">
              <a:latin typeface="メイリオ" panose="020B0604030504040204" pitchFamily="50" charset="-128"/>
              <a:ea typeface="メイリオ" panose="020B0604030504040204" pitchFamily="50" charset="-128"/>
            </a:endParaRPr>
          </a:p>
        </p:txBody>
      </p:sp>
      <p:grpSp>
        <p:nvGrpSpPr>
          <p:cNvPr id="703" name="グループ化 702"/>
          <p:cNvGrpSpPr/>
          <p:nvPr/>
        </p:nvGrpSpPr>
        <p:grpSpPr>
          <a:xfrm>
            <a:off x="278999" y="7431565"/>
            <a:ext cx="6300001" cy="1016145"/>
            <a:chOff x="278999" y="7527107"/>
            <a:chExt cx="6300001" cy="1016145"/>
          </a:xfrm>
        </p:grpSpPr>
        <p:grpSp>
          <p:nvGrpSpPr>
            <p:cNvPr id="704" name="グループ化 703"/>
            <p:cNvGrpSpPr/>
            <p:nvPr/>
          </p:nvGrpSpPr>
          <p:grpSpPr>
            <a:xfrm>
              <a:off x="278999" y="7527107"/>
              <a:ext cx="6300001" cy="473763"/>
              <a:chOff x="278999" y="7527107"/>
              <a:chExt cx="6300001" cy="473763"/>
            </a:xfrm>
          </p:grpSpPr>
          <p:sp>
            <p:nvSpPr>
              <p:cNvPr id="735" name="角丸四角形 734"/>
              <p:cNvSpPr/>
              <p:nvPr/>
            </p:nvSpPr>
            <p:spPr bwMode="gray">
              <a:xfrm>
                <a:off x="279000" y="7527107"/>
                <a:ext cx="6300000" cy="252000"/>
              </a:xfrm>
              <a:prstGeom prst="roundRect">
                <a:avLst/>
              </a:prstGeom>
              <a:solidFill>
                <a:srgbClr val="F7AC1D"/>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６．追跡アンケートへのご協力のお願い</a:t>
                </a:r>
              </a:p>
            </p:txBody>
          </p:sp>
          <p:sp>
            <p:nvSpPr>
              <p:cNvPr id="736" name="テキスト ボックス 735"/>
              <p:cNvSpPr txBox="1"/>
              <p:nvPr/>
            </p:nvSpPr>
            <p:spPr>
              <a:xfrm>
                <a:off x="278999" y="7774279"/>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grpSp>
        <p:grpSp>
          <p:nvGrpSpPr>
            <p:cNvPr id="705" name="グループ化 704"/>
            <p:cNvGrpSpPr/>
            <p:nvPr/>
          </p:nvGrpSpPr>
          <p:grpSpPr>
            <a:xfrm>
              <a:off x="278999" y="8039411"/>
              <a:ext cx="6300001" cy="503841"/>
              <a:chOff x="278999" y="7885586"/>
              <a:chExt cx="6300001" cy="503841"/>
            </a:xfrm>
          </p:grpSpPr>
          <p:sp>
            <p:nvSpPr>
              <p:cNvPr id="706" name="テキスト ボックス 705"/>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707" name="テキスト ボックス 706"/>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708" name="直線コネクタ 707"/>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
        <p:nvSpPr>
          <p:cNvPr id="36" name="テキスト ボックス 35"/>
          <p:cNvSpPr txBox="1"/>
          <p:nvPr/>
        </p:nvSpPr>
        <p:spPr>
          <a:xfrm>
            <a:off x="298301" y="5889104"/>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Q4</a:t>
            </a:r>
            <a:r>
              <a:rPr kumimoji="1" lang="ja-JP" altLang="en-US" sz="900" dirty="0">
                <a:latin typeface="メイリオ" panose="020B0604030504040204" pitchFamily="50" charset="-128"/>
                <a:ea typeface="メイリオ" panose="020B0604030504040204" pitchFamily="50" charset="-128"/>
              </a:rPr>
              <a:t>で「すでに実施した」「機会があれば実施したい」「興味はあるが、実施対象には入らない」の</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900" dirty="0">
                <a:latin typeface="メイリオ" panose="020B0604030504040204" pitchFamily="50" charset="-128"/>
                <a:ea typeface="メイリオ" panose="020B0604030504040204" pitchFamily="50" charset="-128"/>
              </a:rPr>
              <a:t>いずれかを選択された方にお尋ねします。</a:t>
            </a:r>
            <a:endParaRPr kumimoji="1" lang="en-US" altLang="ja-JP"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C3249E81-C297-4ED7-B537-EC6B12F79F1D}"/>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37" name="グループ化 36">
            <a:extLst>
              <a:ext uri="{FF2B5EF4-FFF2-40B4-BE49-F238E27FC236}">
                <a16:creationId xmlns:a16="http://schemas.microsoft.com/office/drawing/2014/main" id="{508ED35A-6745-42B2-AE0D-6ACA09201A3C}"/>
              </a:ext>
            </a:extLst>
          </p:cNvPr>
          <p:cNvGrpSpPr/>
          <p:nvPr/>
        </p:nvGrpSpPr>
        <p:grpSpPr>
          <a:xfrm>
            <a:off x="277941" y="8660450"/>
            <a:ext cx="6301059" cy="1127621"/>
            <a:chOff x="277941" y="8660450"/>
            <a:chExt cx="6301059" cy="1127621"/>
          </a:xfrm>
        </p:grpSpPr>
        <p:grpSp>
          <p:nvGrpSpPr>
            <p:cNvPr id="38" name="グループ化 37">
              <a:extLst>
                <a:ext uri="{FF2B5EF4-FFF2-40B4-BE49-F238E27FC236}">
                  <a16:creationId xmlns:a16="http://schemas.microsoft.com/office/drawing/2014/main" id="{3238C2DC-BC90-4391-B9B8-06ED3953AC8D}"/>
                </a:ext>
              </a:extLst>
            </p:cNvPr>
            <p:cNvGrpSpPr/>
            <p:nvPr/>
          </p:nvGrpSpPr>
          <p:grpSpPr>
            <a:xfrm>
              <a:off x="277941" y="8883574"/>
              <a:ext cx="6301059" cy="904497"/>
              <a:chOff x="277941" y="8883574"/>
              <a:chExt cx="6301059" cy="904497"/>
            </a:xfrm>
          </p:grpSpPr>
          <p:sp>
            <p:nvSpPr>
              <p:cNvPr id="40" name="正方形/長方形 39">
                <a:extLst>
                  <a:ext uri="{FF2B5EF4-FFF2-40B4-BE49-F238E27FC236}">
                    <a16:creationId xmlns:a16="http://schemas.microsoft.com/office/drawing/2014/main" id="{32E1C226-EEDD-4F47-AA0F-F3B91875BB01}"/>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CDFF7338-F907-4CF4-9886-EE22BF4D3FC9}"/>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39" name="テキスト ボックス 38">
              <a:extLst>
                <a:ext uri="{FF2B5EF4-FFF2-40B4-BE49-F238E27FC236}">
                  <a16:creationId xmlns:a16="http://schemas.microsoft.com/office/drawing/2014/main" id="{E434596F-54C0-4B21-A3FF-7A68D70B2455}"/>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22780723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020" name="think-cell スライド" r:id="rId5" imgW="563" imgH="564" progId="TCLayout.ActiveDocument.1">
                  <p:embed/>
                </p:oleObj>
              </mc:Choice>
              <mc:Fallback>
                <p:oleObj name="think-cell スライド" r:id="rId5" imgW="563" imgH="564" progId="TCLayout.ActiveDocument.1">
                  <p:embed/>
                  <p:pic>
                    <p:nvPicPr>
                      <p:cNvPr id="3" name="オブジェクト 2" hidden="1"/>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021" name="think-cell Slide" r:id="rId7" imgW="563" imgH="564" progId="TCLayout.ActiveDocument.1">
                  <p:embed/>
                </p:oleObj>
              </mc:Choice>
              <mc:Fallback>
                <p:oleObj name="think-cell Slide" r:id="rId7" imgW="563" imgH="564" progId="TCLayout.ActiveDocument.1">
                  <p:embed/>
                  <p:pic>
                    <p:nvPicPr>
                      <p:cNvPr id="2" name="オブジェクト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2" name="正方形/長方形 11"/>
          <p:cNvSpPr/>
          <p:nvPr/>
        </p:nvSpPr>
        <p:spPr bwMode="gray">
          <a:xfrm>
            <a:off x="1353600"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009A44"/>
                </a:solidFill>
                <a:latin typeface="メイリオ" panose="020B0604030504040204" pitchFamily="50" charset="-128"/>
                <a:ea typeface="メイリオ" panose="020B0604030504040204" pitchFamily="50" charset="-128"/>
              </a:rPr>
              <a:t>エコカー買い替え実態アンケート</a:t>
            </a:r>
          </a:p>
        </p:txBody>
      </p:sp>
      <p:sp>
        <p:nvSpPr>
          <p:cNvPr id="14" name="テキスト ボックス 13"/>
          <p:cNvSpPr txBox="1"/>
          <p:nvPr/>
        </p:nvSpPr>
        <p:spPr>
          <a:xfrm>
            <a:off x="1386840" y="739592"/>
            <a:ext cx="5184000" cy="180000"/>
          </a:xfrm>
          <a:prstGeom prst="rect">
            <a:avLst/>
          </a:prstGeom>
          <a:noFill/>
        </p:spPr>
        <p:txBody>
          <a:bodyPr wrap="square" lIns="36000" tIns="36000" rIns="36000" bIns="36000" rtlCol="0" anchor="ctr" anchorCtr="0">
            <a:noAutofit/>
          </a:bodyPr>
          <a:lstStyle/>
          <a:p>
            <a:pPr>
              <a:spcBef>
                <a:spcPts val="0"/>
              </a:spcBef>
              <a:buSzPct val="100000"/>
            </a:pPr>
            <a:r>
              <a:rPr kumimoji="1" lang="ja-JP" altLang="en-US" sz="1000" dirty="0">
                <a:latin typeface="メイリオ" panose="020B0604030504040204" pitchFamily="50" charset="-128"/>
                <a:ea typeface="メイリオ" panose="020B0604030504040204" pitchFamily="50" charset="-128"/>
              </a:rPr>
              <a:t>エコカー買い替え意向の調査をしています。わかる範囲でお答えください。</a:t>
            </a:r>
          </a:p>
        </p:txBody>
      </p:sp>
      <p:sp>
        <p:nvSpPr>
          <p:cNvPr id="5" name="角丸四角形 4"/>
          <p:cNvSpPr/>
          <p:nvPr/>
        </p:nvSpPr>
        <p:spPr bwMode="gray">
          <a:xfrm>
            <a:off x="279000" y="972781"/>
            <a:ext cx="6300000" cy="263013"/>
          </a:xfrm>
          <a:prstGeom prst="roundRect">
            <a:avLst/>
          </a:prstGeom>
          <a:solidFill>
            <a:srgbClr val="009A4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20" name="テキスト ボックス 19"/>
          <p:cNvSpPr txBox="1"/>
          <p:nvPr/>
        </p:nvSpPr>
        <p:spPr>
          <a:xfrm>
            <a:off x="279000" y="1287715"/>
            <a:ext cx="6300000" cy="631381"/>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pPr>
            <a:r>
              <a:rPr kumimoji="1" lang="ja-JP" altLang="en-US" sz="1050" dirty="0">
                <a:latin typeface="メイリオ" panose="020B0604030504040204" pitchFamily="50" charset="-128"/>
                <a:ea typeface="メイリオ" panose="020B0604030504040204" pitchFamily="50" charset="-128"/>
              </a:rPr>
              <a:t>所有車（いくつでも）</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 pos="2695575" algn="l"/>
                <a:tab pos="5200650" algn="l"/>
              </a:tabLst>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ガソリン車　□ ハイブリッド車　□ 電気自動車　　□ ディーゼル車　　□ 燃料電池車</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 pos="2695575" algn="l"/>
                <a:tab pos="5200650" algn="l"/>
              </a:tabLst>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プラグインハイブリッド車　 　　□ その他（　　　　　　　　　　）    □ 持っていない</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Lst>
            </a:pPr>
            <a:endParaRPr kumimoji="1" lang="en-US" altLang="ja-JP" sz="1050" dirty="0">
              <a:latin typeface="メイリオ" panose="020B0604030504040204" pitchFamily="50" charset="-128"/>
              <a:ea typeface="メイリオ" panose="020B0604030504040204" pitchFamily="50" charset="-128"/>
            </a:endParaRPr>
          </a:p>
        </p:txBody>
      </p:sp>
      <p:sp>
        <p:nvSpPr>
          <p:cNvPr id="10" name="角丸四角形 9"/>
          <p:cNvSpPr/>
          <p:nvPr/>
        </p:nvSpPr>
        <p:spPr bwMode="gray">
          <a:xfrm>
            <a:off x="279000" y="7324196"/>
            <a:ext cx="6300000" cy="252000"/>
          </a:xfrm>
          <a:prstGeom prst="roundRect">
            <a:avLst/>
          </a:prstGeom>
          <a:solidFill>
            <a:srgbClr val="009A4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6</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追跡アンケートへのご協力のお願い</a:t>
            </a:r>
          </a:p>
        </p:txBody>
      </p:sp>
      <p:sp>
        <p:nvSpPr>
          <p:cNvPr id="60" name="テキスト ボックス 59"/>
          <p:cNvSpPr txBox="1"/>
          <p:nvPr/>
        </p:nvSpPr>
        <p:spPr>
          <a:xfrm>
            <a:off x="278999" y="7570725"/>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sp>
        <p:nvSpPr>
          <p:cNvPr id="71" name="テキスト ボックス 70"/>
          <p:cNvSpPr txBox="1"/>
          <p:nvPr/>
        </p:nvSpPr>
        <p:spPr>
          <a:xfrm>
            <a:off x="287338" y="6272590"/>
            <a:ext cx="6300000" cy="101132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ブランドイメージがいいから／ステータスが高いから</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加速性能や騒音の少なさ等の性能が優れているから</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燃費が良いから</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排出量が少ないから</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　　　　　　　　　　　　　　　　　　　　　　　　　　　　　　　　　　　　　　　　） </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endParaRPr kumimoji="1" lang="en-US" altLang="ja-JP" sz="1050" dirty="0">
              <a:latin typeface="メイリオ" panose="020B0604030504040204" pitchFamily="50" charset="-128"/>
              <a:ea typeface="メイリオ" panose="020B0604030504040204" pitchFamily="50" charset="-128"/>
            </a:endParaRPr>
          </a:p>
        </p:txBody>
      </p:sp>
      <p:sp>
        <p:nvSpPr>
          <p:cNvPr id="9" name="角丸四角形 8"/>
          <p:cNvSpPr/>
          <p:nvPr/>
        </p:nvSpPr>
        <p:spPr bwMode="gray">
          <a:xfrm>
            <a:off x="279000" y="5397606"/>
            <a:ext cx="6300000" cy="252000"/>
          </a:xfrm>
          <a:prstGeom prst="roundRect">
            <a:avLst/>
          </a:prstGeom>
          <a:solidFill>
            <a:srgbClr val="009A4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5</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購入意向の理由について</a:t>
            </a:r>
          </a:p>
        </p:txBody>
      </p:sp>
      <p:sp>
        <p:nvSpPr>
          <p:cNvPr id="72" name="テキスト ボックス 71"/>
          <p:cNvSpPr txBox="1"/>
          <p:nvPr/>
        </p:nvSpPr>
        <p:spPr>
          <a:xfrm>
            <a:off x="279000" y="6018801"/>
            <a:ext cx="6300000" cy="242066"/>
          </a:xfrm>
          <a:prstGeom prst="rect">
            <a:avLst/>
          </a:prstGeom>
          <a:noFill/>
        </p:spPr>
        <p:txBody>
          <a:bodyPr wrap="square" lIns="36000" tIns="36000" rIns="36000" bIns="36000" rtlCol="0" anchor="t" anchorCtr="0">
            <a:noAutofit/>
          </a:bodyPr>
          <a:lstStyle/>
          <a:p>
            <a:pPr marL="180975" indent="-180975">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なぜ、エコカーに興味を持ちましたか（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grpSp>
        <p:nvGrpSpPr>
          <p:cNvPr id="76" name="グループ化 75"/>
          <p:cNvGrpSpPr/>
          <p:nvPr/>
        </p:nvGrpSpPr>
        <p:grpSpPr>
          <a:xfrm>
            <a:off x="278999" y="7788853"/>
            <a:ext cx="6300001" cy="503841"/>
            <a:chOff x="278999" y="7885586"/>
            <a:chExt cx="6300001" cy="503841"/>
          </a:xfrm>
        </p:grpSpPr>
        <p:sp>
          <p:nvSpPr>
            <p:cNvPr id="80" name="テキスト ボックス 79"/>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630" name="Picture 6" descr="「チョイスエコカー」の画像検索結果"/>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575" y="336721"/>
            <a:ext cx="1077488" cy="468000"/>
          </a:xfrm>
          <a:prstGeom prst="rect">
            <a:avLst/>
          </a:prstGeom>
          <a:noFill/>
          <a:extLst>
            <a:ext uri="{909E8E84-426E-40DD-AFC4-6F175D3DCCD1}">
              <a14:hiddenFill xmlns:a14="http://schemas.microsoft.com/office/drawing/2010/main">
                <a:solidFill>
                  <a:srgbClr val="FFFFFF"/>
                </a:solidFill>
              </a14:hiddenFill>
            </a:ext>
          </a:extLst>
        </p:spPr>
      </p:pic>
      <p:sp>
        <p:nvSpPr>
          <p:cNvPr id="31" name="角丸四角形 30"/>
          <p:cNvSpPr/>
          <p:nvPr/>
        </p:nvSpPr>
        <p:spPr bwMode="gray">
          <a:xfrm>
            <a:off x="279000" y="2450484"/>
            <a:ext cx="6300000" cy="252000"/>
          </a:xfrm>
          <a:prstGeom prst="roundRect">
            <a:avLst/>
          </a:prstGeom>
          <a:solidFill>
            <a:srgbClr val="009A4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２．自動車の購入意向・予定について</a:t>
            </a:r>
          </a:p>
        </p:txBody>
      </p:sp>
      <p:sp>
        <p:nvSpPr>
          <p:cNvPr id="32" name="テキスト ボックス 31"/>
          <p:cNvSpPr txBox="1"/>
          <p:nvPr/>
        </p:nvSpPr>
        <p:spPr>
          <a:xfrm>
            <a:off x="279000" y="2726461"/>
            <a:ext cx="6408000" cy="432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◆自動車の購入意向・予定について、最も当てはまるものをお選びください（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 。</a:t>
            </a:r>
          </a:p>
        </p:txBody>
      </p:sp>
      <p:sp>
        <p:nvSpPr>
          <p:cNvPr id="33" name="テキスト ボックス 32"/>
          <p:cNvSpPr txBox="1"/>
          <p:nvPr/>
        </p:nvSpPr>
        <p:spPr>
          <a:xfrm>
            <a:off x="298095" y="2982145"/>
            <a:ext cx="6047045" cy="496085"/>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今後</a:t>
            </a:r>
            <a:r>
              <a:rPr kumimoji="1" lang="en-US" altLang="ja-JP" sz="1050" dirty="0">
                <a:latin typeface="メイリオ" panose="020B0604030504040204" pitchFamily="50" charset="-128"/>
                <a:ea typeface="メイリオ" panose="020B0604030504040204" pitchFamily="50" charset="-128"/>
              </a:rPr>
              <a:t>3</a:t>
            </a:r>
            <a:r>
              <a:rPr kumimoji="1" lang="ja-JP" altLang="en-US" sz="1050" dirty="0">
                <a:latin typeface="メイリオ" panose="020B0604030504040204" pitchFamily="50" charset="-128"/>
                <a:ea typeface="メイリオ" panose="020B0604030504040204" pitchFamily="50" charset="-128"/>
              </a:rPr>
              <a:t>年以内に購入を予定している　　　 □ 予定はないが、いつか購入したい</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予定はなく、購入意向もない　　　　</a:t>
            </a:r>
            <a:r>
              <a:rPr kumimoji="1" lang="ja-JP" altLang="en-US" sz="1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 免許を持っていない　 ➡アンケート終了です。</a:t>
            </a:r>
          </a:p>
        </p:txBody>
      </p:sp>
      <p:sp>
        <p:nvSpPr>
          <p:cNvPr id="38" name="右矢印 37"/>
          <p:cNvSpPr/>
          <p:nvPr/>
        </p:nvSpPr>
        <p:spPr bwMode="gray">
          <a:xfrm>
            <a:off x="3325766" y="3447824"/>
            <a:ext cx="206467" cy="238016"/>
          </a:xfrm>
          <a:prstGeom prst="rightArrow">
            <a:avLst/>
          </a:prstGeom>
          <a:solidFill>
            <a:schemeClr val="tx2"/>
          </a:solidFill>
          <a:ln w="12700" algn="ctr">
            <a:solidFill>
              <a:schemeClr val="tx2"/>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endParaRPr kumimoji="1" lang="ja-JP" altLang="en-US" sz="1200" dirty="0"/>
          </a:p>
        </p:txBody>
      </p:sp>
      <p:sp>
        <p:nvSpPr>
          <p:cNvPr id="40" name="テキスト ボックス 39"/>
          <p:cNvSpPr txBox="1"/>
          <p:nvPr/>
        </p:nvSpPr>
        <p:spPr>
          <a:xfrm>
            <a:off x="279000" y="4203380"/>
            <a:ext cx="3024000" cy="1152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すでに購入済み　➡</a:t>
            </a:r>
            <a:r>
              <a:rPr kumimoji="1" lang="en-US" altLang="ja-JP" sz="1050" dirty="0">
                <a:latin typeface="メイリオ" panose="020B0604030504040204" pitchFamily="50" charset="-128"/>
                <a:ea typeface="メイリオ" panose="020B0604030504040204" pitchFamily="50" charset="-128"/>
              </a:rPr>
              <a:t>Q4</a:t>
            </a:r>
            <a:r>
              <a:rPr kumimoji="1" lang="ja-JP" altLang="en-US" sz="1050" dirty="0">
                <a:latin typeface="メイリオ" panose="020B0604030504040204" pitchFamily="50" charset="-128"/>
                <a:ea typeface="メイリオ" panose="020B0604030504040204" pitchFamily="50" charset="-128"/>
              </a:rPr>
              <a:t>を飛ばす</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機会があれば購入したいと思っていた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興味はあったが、購入対象ではなかった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興味がなかった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エコカーのことを知らなかった</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自動車を利用していない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sp>
        <p:nvSpPr>
          <p:cNvPr id="47" name="角丸四角形 46"/>
          <p:cNvSpPr/>
          <p:nvPr/>
        </p:nvSpPr>
        <p:spPr bwMode="gray">
          <a:xfrm>
            <a:off x="279000" y="3440832"/>
            <a:ext cx="3024000" cy="252000"/>
          </a:xfrm>
          <a:prstGeom prst="roundRect">
            <a:avLst/>
          </a:prstGeom>
          <a:solidFill>
            <a:srgbClr val="009A4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３．これまでの検討状況について</a:t>
            </a:r>
          </a:p>
        </p:txBody>
      </p:sp>
      <p:sp>
        <p:nvSpPr>
          <p:cNvPr id="48" name="角丸四角形 47"/>
          <p:cNvSpPr/>
          <p:nvPr/>
        </p:nvSpPr>
        <p:spPr bwMode="gray">
          <a:xfrm>
            <a:off x="3555000" y="3440832"/>
            <a:ext cx="3024000" cy="252000"/>
          </a:xfrm>
          <a:prstGeom prst="roundRect">
            <a:avLst/>
          </a:prstGeom>
          <a:solidFill>
            <a:srgbClr val="009A4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４．今後の購入意向について</a:t>
            </a:r>
          </a:p>
        </p:txBody>
      </p:sp>
      <p:sp>
        <p:nvSpPr>
          <p:cNvPr id="49" name="テキスト ボックス 48"/>
          <p:cNvSpPr txBox="1"/>
          <p:nvPr/>
        </p:nvSpPr>
        <p:spPr>
          <a:xfrm>
            <a:off x="279000" y="3752498"/>
            <a:ext cx="3024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イベント前</a:t>
            </a:r>
            <a:r>
              <a:rPr kumimoji="1" lang="ja-JP" altLang="en-US" sz="1200" dirty="0">
                <a:latin typeface="メイリオ" panose="020B0604030504040204" pitchFamily="50" charset="-128"/>
                <a:ea typeface="メイリオ" panose="020B0604030504040204" pitchFamily="50" charset="-128"/>
              </a:rPr>
              <a:t>、エコカーに興味があり</a:t>
            </a:r>
            <a:br>
              <a:rPr kumimoji="1" lang="en-US" altLang="ja-JP" sz="1200" dirty="0">
                <a:latin typeface="メイリオ" panose="020B0604030504040204" pitchFamily="50" charset="-128"/>
                <a:ea typeface="メイリオ" panose="020B0604030504040204" pitchFamily="50" charset="-128"/>
              </a:rPr>
            </a:b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50" name="テキスト ボックス 49"/>
          <p:cNvSpPr txBox="1"/>
          <p:nvPr/>
        </p:nvSpPr>
        <p:spPr>
          <a:xfrm>
            <a:off x="3555000" y="3752498"/>
            <a:ext cx="3024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、エコカーを購入したいと思いましたか（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sp>
        <p:nvSpPr>
          <p:cNvPr id="43" name="テキスト ボックス 42"/>
          <p:cNvSpPr txBox="1"/>
          <p:nvPr/>
        </p:nvSpPr>
        <p:spPr>
          <a:xfrm>
            <a:off x="3555000" y="4203380"/>
            <a:ext cx="3024000" cy="972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機会があれば購入したいと思う</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興味はあるが、購入対象には入らない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興味がない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自動車を利用していない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endParaRPr kumimoji="1" lang="en-US" altLang="ja-JP" sz="1050" dirty="0">
              <a:latin typeface="メイリオ" panose="020B0604030504040204" pitchFamily="50" charset="-128"/>
              <a:ea typeface="メイリオ" panose="020B0604030504040204" pitchFamily="50" charset="-128"/>
            </a:endParaRPr>
          </a:p>
        </p:txBody>
      </p:sp>
      <p:sp>
        <p:nvSpPr>
          <p:cNvPr id="44" name="テキスト ボックス 43"/>
          <p:cNvSpPr txBox="1"/>
          <p:nvPr/>
        </p:nvSpPr>
        <p:spPr>
          <a:xfrm>
            <a:off x="298301" y="5685638"/>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Q3</a:t>
            </a:r>
            <a:r>
              <a:rPr kumimoji="1" lang="ja-JP" altLang="en-US" sz="860" dirty="0">
                <a:latin typeface="メイリオ" panose="020B0604030504040204" pitchFamily="50" charset="-128"/>
                <a:ea typeface="メイリオ" panose="020B0604030504040204" pitchFamily="50" charset="-128"/>
              </a:rPr>
              <a:t>で「すでに購入済み」または、</a:t>
            </a:r>
            <a:endParaRPr kumimoji="1" lang="en-US" altLang="ja-JP" sz="86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860" dirty="0">
                <a:latin typeface="メイリオ" panose="020B0604030504040204" pitchFamily="50" charset="-128"/>
                <a:ea typeface="メイリオ" panose="020B0604030504040204" pitchFamily="50" charset="-128"/>
              </a:rPr>
              <a:t>Q4</a:t>
            </a:r>
            <a:r>
              <a:rPr kumimoji="1" lang="ja-JP" altLang="en-US" sz="860" dirty="0">
                <a:latin typeface="メイリオ" panose="020B0604030504040204" pitchFamily="50" charset="-128"/>
                <a:ea typeface="メイリオ" panose="020B0604030504040204" pitchFamily="50" charset="-128"/>
              </a:rPr>
              <a:t>で「機会があれば購入したいと思う」「興味はあるが、購入対象には入らない」のいずれかを選択された方にお尋ねします。</a:t>
            </a:r>
            <a:endParaRPr kumimoji="1" lang="en-US" altLang="ja-JP" sz="86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BA79140-97B6-4AD0-B028-7E44D21542AE}"/>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36" name="グループ化 35">
            <a:extLst>
              <a:ext uri="{FF2B5EF4-FFF2-40B4-BE49-F238E27FC236}">
                <a16:creationId xmlns:a16="http://schemas.microsoft.com/office/drawing/2014/main" id="{95C01B8B-C73D-45AC-8C5F-BF4134E3841D}"/>
              </a:ext>
            </a:extLst>
          </p:cNvPr>
          <p:cNvGrpSpPr/>
          <p:nvPr/>
        </p:nvGrpSpPr>
        <p:grpSpPr>
          <a:xfrm>
            <a:off x="277941" y="8660450"/>
            <a:ext cx="6301059" cy="1127621"/>
            <a:chOff x="277941" y="8660450"/>
            <a:chExt cx="6301059" cy="1127621"/>
          </a:xfrm>
        </p:grpSpPr>
        <p:grpSp>
          <p:nvGrpSpPr>
            <p:cNvPr id="37" name="グループ化 36">
              <a:extLst>
                <a:ext uri="{FF2B5EF4-FFF2-40B4-BE49-F238E27FC236}">
                  <a16:creationId xmlns:a16="http://schemas.microsoft.com/office/drawing/2014/main" id="{54631A22-0AA6-42C8-B246-A89910557C62}"/>
                </a:ext>
              </a:extLst>
            </p:cNvPr>
            <p:cNvGrpSpPr/>
            <p:nvPr/>
          </p:nvGrpSpPr>
          <p:grpSpPr>
            <a:xfrm>
              <a:off x="277941" y="8883574"/>
              <a:ext cx="6301059" cy="904497"/>
              <a:chOff x="277941" y="8883574"/>
              <a:chExt cx="6301059" cy="904497"/>
            </a:xfrm>
          </p:grpSpPr>
          <p:sp>
            <p:nvSpPr>
              <p:cNvPr id="41" name="正方形/長方形 40">
                <a:extLst>
                  <a:ext uri="{FF2B5EF4-FFF2-40B4-BE49-F238E27FC236}">
                    <a16:creationId xmlns:a16="http://schemas.microsoft.com/office/drawing/2014/main" id="{FC66C9B9-EEAB-490D-8C59-CD54233205D3}"/>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4DEFFD55-437C-4393-B7C4-D90BDDE64307}"/>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39" name="テキスト ボックス 38">
              <a:extLst>
                <a:ext uri="{FF2B5EF4-FFF2-40B4-BE49-F238E27FC236}">
                  <a16:creationId xmlns:a16="http://schemas.microsoft.com/office/drawing/2014/main" id="{76474E23-CD8D-430E-B0DD-C5E2347E052E}"/>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39701733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39042364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988" name="think-cell スライド" r:id="rId5" imgW="563" imgH="564" progId="TCLayout.ActiveDocument.1">
                  <p:embed/>
                </p:oleObj>
              </mc:Choice>
              <mc:Fallback>
                <p:oleObj name="think-cell スライド" r:id="rId5" imgW="563" imgH="564"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 name="オブジェクト 1" hidden="1"/>
          <p:cNvGraphicFramePr>
            <a:graphicFrameLocks noChangeAspect="1"/>
          </p:cNvGraphicFramePr>
          <p:nvPr>
            <p:custDataLst>
              <p:tags r:id="rId3"/>
            </p:custDataLst>
            <p:extLst>
              <p:ext uri="{D42A27DB-BD31-4B8C-83A1-F6EECF244321}">
                <p14:modId xmlns:p14="http://schemas.microsoft.com/office/powerpoint/2010/main" val="34434933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989" name="think-cell Slide" r:id="rId7" imgW="563" imgH="564" progId="TCLayout.ActiveDocument.1">
                  <p:embed/>
                </p:oleObj>
              </mc:Choice>
              <mc:Fallback>
                <p:oleObj name="think-cell Slide" r:id="rId7" imgW="563" imgH="564"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2" name="正方形/長方形 11"/>
          <p:cNvSpPr/>
          <p:nvPr/>
        </p:nvSpPr>
        <p:spPr bwMode="gray">
          <a:xfrm>
            <a:off x="2427141" y="348721"/>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00B050"/>
                </a:solidFill>
                <a:latin typeface="メイリオ" panose="020B0604030504040204" pitchFamily="50" charset="-128"/>
                <a:ea typeface="メイリオ" panose="020B0604030504040204" pitchFamily="50" charset="-128"/>
              </a:rPr>
              <a:t>自動車利用状況実態アンケート</a:t>
            </a:r>
          </a:p>
        </p:txBody>
      </p:sp>
      <p:sp>
        <p:nvSpPr>
          <p:cNvPr id="14" name="テキスト ボックス 13"/>
          <p:cNvSpPr txBox="1"/>
          <p:nvPr/>
        </p:nvSpPr>
        <p:spPr>
          <a:xfrm>
            <a:off x="2451855" y="701492"/>
            <a:ext cx="4150800" cy="226591"/>
          </a:xfrm>
          <a:prstGeom prst="rect">
            <a:avLst/>
          </a:prstGeom>
          <a:noFill/>
        </p:spPr>
        <p:txBody>
          <a:bodyPr wrap="square" lIns="36000" tIns="36000" rIns="36000" bIns="36000" rtlCol="0" anchor="ctr" anchorCtr="0">
            <a:noAutofit/>
          </a:bodyPr>
          <a:lstStyle/>
          <a:p>
            <a:pPr>
              <a:spcBef>
                <a:spcPts val="0"/>
              </a:spcBef>
              <a:buSzPct val="100000"/>
            </a:pPr>
            <a:r>
              <a:rPr kumimoji="1" lang="ja-JP" altLang="en-US" sz="1000" dirty="0">
                <a:latin typeface="メイリオ" panose="020B0604030504040204" pitchFamily="50" charset="-128"/>
                <a:ea typeface="メイリオ" panose="020B0604030504040204" pitchFamily="50" charset="-128"/>
              </a:rPr>
              <a:t>自動車の利用状況を調査しています。わかる範囲でお答えください。</a:t>
            </a:r>
          </a:p>
        </p:txBody>
      </p:sp>
      <p:grpSp>
        <p:nvGrpSpPr>
          <p:cNvPr id="32" name="グループ化 31"/>
          <p:cNvGrpSpPr/>
          <p:nvPr/>
        </p:nvGrpSpPr>
        <p:grpSpPr>
          <a:xfrm>
            <a:off x="279000" y="972782"/>
            <a:ext cx="6300000" cy="1363037"/>
            <a:chOff x="279000" y="972782"/>
            <a:chExt cx="6300000" cy="1363037"/>
          </a:xfrm>
        </p:grpSpPr>
        <p:sp>
          <p:nvSpPr>
            <p:cNvPr id="5" name="角丸四角形 4"/>
            <p:cNvSpPr/>
            <p:nvPr/>
          </p:nvSpPr>
          <p:spPr bwMode="gray">
            <a:xfrm>
              <a:off x="279000" y="972782"/>
              <a:ext cx="6300000" cy="252000"/>
            </a:xfrm>
            <a:prstGeom prst="roundRect">
              <a:avLst/>
            </a:prstGeom>
            <a:solidFill>
              <a:srgbClr val="25D85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20" name="テキスト ボックス 19"/>
            <p:cNvSpPr txBox="1"/>
            <p:nvPr/>
          </p:nvSpPr>
          <p:spPr>
            <a:xfrm>
              <a:off x="279000" y="1255819"/>
              <a:ext cx="6300000" cy="1080000"/>
            </a:xfrm>
            <a:prstGeom prst="rect">
              <a:avLst/>
            </a:prstGeom>
            <a:noFill/>
          </p:spPr>
          <p:txBody>
            <a:bodyPr wrap="square" lIns="36000" tIns="36000" rIns="36000" bIns="36000" rtlCol="0" anchor="t" anchorCtr="0">
              <a:noAutofit/>
            </a:bodyPr>
            <a:lstStyle/>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性別</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男性　□ 女性　□ その他</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Lst>
              </a:pPr>
              <a:r>
                <a:rPr kumimoji="1" lang="ja-JP" altLang="en-US" sz="1050" dirty="0">
                  <a:latin typeface="メイリオ" panose="020B0604030504040204" pitchFamily="50" charset="-128"/>
                  <a:ea typeface="メイリオ" panose="020B0604030504040204" pitchFamily="50" charset="-128"/>
                </a:rPr>
                <a:t>年齢</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10</a:t>
              </a:r>
              <a:r>
                <a:rPr kumimoji="1" lang="ja-JP" altLang="en-US" sz="1050" dirty="0">
                  <a:latin typeface="メイリオ" panose="020B0604030504040204" pitchFamily="50" charset="-128"/>
                  <a:ea typeface="メイリオ" panose="020B0604030504040204" pitchFamily="50" charset="-128"/>
                </a:rPr>
                <a:t>代以下　□ </a:t>
              </a:r>
              <a:r>
                <a:rPr kumimoji="1" lang="en-US" altLang="ja-JP" sz="1050" dirty="0">
                  <a:latin typeface="メイリオ" panose="020B0604030504040204" pitchFamily="50" charset="-128"/>
                  <a:ea typeface="メイリオ" panose="020B0604030504040204" pitchFamily="50" charset="-128"/>
                </a:rPr>
                <a:t>20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30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40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50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　□ </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代以上</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pPr>
              <a:r>
                <a:rPr kumimoji="1" lang="ja-JP" altLang="en-US" sz="1050" dirty="0">
                  <a:latin typeface="メイリオ" panose="020B0604030504040204" pitchFamily="50" charset="-128"/>
                  <a:ea typeface="メイリオ" panose="020B0604030504040204" pitchFamily="50" charset="-128"/>
                </a:rPr>
                <a:t>所有車（いくつでも）</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 pos="2695575" algn="l"/>
                  <a:tab pos="5200650" algn="l"/>
                </a:tabLst>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ガソリン車　□ ハイブリッド車</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電気自動車　□ ディーゼル車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燃料電池車</a:t>
              </a:r>
              <a:endParaRPr kumimoji="1" lang="en-US" altLang="ja-JP" sz="1050" dirty="0">
                <a:latin typeface="メイリオ" panose="020B0604030504040204" pitchFamily="50" charset="-128"/>
                <a:ea typeface="メイリオ" panose="020B0604030504040204" pitchFamily="50" charset="-128"/>
              </a:endParaRPr>
            </a:p>
            <a:p>
              <a:pPr>
                <a:spcBef>
                  <a:spcPts val="400"/>
                </a:spcBef>
                <a:buSzPct val="100000"/>
                <a:tabLst>
                  <a:tab pos="450850" algn="l"/>
                  <a:tab pos="2695575" algn="l"/>
                  <a:tab pos="5200650" algn="l"/>
                </a:tabLst>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プラグインハイブリッド車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その他（　　　　　　　　　　　　）</a:t>
              </a: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 持っていない</a:t>
              </a:r>
              <a:endParaRPr kumimoji="1" lang="en-US" altLang="ja-JP" sz="1050" dirty="0">
                <a:latin typeface="メイリオ" panose="020B0604030504040204" pitchFamily="50" charset="-128"/>
                <a:ea typeface="メイリオ" panose="020B0604030504040204" pitchFamily="50" charset="-128"/>
              </a:endParaRPr>
            </a:p>
          </p:txBody>
        </p:sp>
      </p:grpSp>
      <p:grpSp>
        <p:nvGrpSpPr>
          <p:cNvPr id="39" name="グループ化 38"/>
          <p:cNvGrpSpPr/>
          <p:nvPr/>
        </p:nvGrpSpPr>
        <p:grpSpPr>
          <a:xfrm>
            <a:off x="278999" y="2438576"/>
            <a:ext cx="6300001" cy="1362200"/>
            <a:chOff x="278999" y="2570427"/>
            <a:chExt cx="6300001" cy="1362200"/>
          </a:xfrm>
        </p:grpSpPr>
        <p:grpSp>
          <p:nvGrpSpPr>
            <p:cNvPr id="31" name="グループ化 30"/>
            <p:cNvGrpSpPr/>
            <p:nvPr/>
          </p:nvGrpSpPr>
          <p:grpSpPr>
            <a:xfrm>
              <a:off x="279000" y="2570427"/>
              <a:ext cx="6300000" cy="509628"/>
              <a:chOff x="279000" y="2570427"/>
              <a:chExt cx="6300000" cy="509628"/>
            </a:xfrm>
          </p:grpSpPr>
          <p:sp>
            <p:nvSpPr>
              <p:cNvPr id="7" name="角丸四角形 6"/>
              <p:cNvSpPr/>
              <p:nvPr/>
            </p:nvSpPr>
            <p:spPr bwMode="gray">
              <a:xfrm>
                <a:off x="279000" y="2570427"/>
                <a:ext cx="6300000" cy="252000"/>
              </a:xfrm>
              <a:prstGeom prst="roundRect">
                <a:avLst/>
              </a:prstGeom>
              <a:solidFill>
                <a:srgbClr val="25D85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２．これまでのエコドライブ実施状況について</a:t>
                </a:r>
              </a:p>
            </p:txBody>
          </p:sp>
          <p:sp>
            <p:nvSpPr>
              <p:cNvPr id="58" name="テキスト ボックス 57"/>
              <p:cNvSpPr txBox="1"/>
              <p:nvPr/>
            </p:nvSpPr>
            <p:spPr>
              <a:xfrm>
                <a:off x="279000" y="2853464"/>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現在</a:t>
                </a:r>
                <a:r>
                  <a:rPr kumimoji="1" lang="ja-JP" altLang="en-US" sz="1200" dirty="0">
                    <a:latin typeface="メイリオ" panose="020B0604030504040204" pitchFamily="50" charset="-128"/>
                    <a:ea typeface="メイリオ" panose="020B0604030504040204" pitchFamily="50" charset="-128"/>
                  </a:rPr>
                  <a:t>のエコドライブの実施状況についてお聞かせください（</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59" name="テキスト ボックス 58"/>
            <p:cNvSpPr txBox="1"/>
            <p:nvPr/>
          </p:nvSpPr>
          <p:spPr>
            <a:xfrm>
              <a:off x="278999" y="3068627"/>
              <a:ext cx="6300000" cy="864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常に行っている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気づいたときに行っている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行っていないが、行いたいと思っている</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行っておらず、行いたいとも思わない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当てはまらない（自動車運転免許を持っていない／普段運転しないなど）➡アンケート終了です。</a:t>
              </a:r>
            </a:p>
          </p:txBody>
        </p:sp>
      </p:grpSp>
      <p:grpSp>
        <p:nvGrpSpPr>
          <p:cNvPr id="8" name="グループ化 7"/>
          <p:cNvGrpSpPr/>
          <p:nvPr/>
        </p:nvGrpSpPr>
        <p:grpSpPr>
          <a:xfrm>
            <a:off x="278999" y="7251684"/>
            <a:ext cx="6300001" cy="509628"/>
            <a:chOff x="278999" y="7174415"/>
            <a:chExt cx="6300001" cy="509628"/>
          </a:xfrm>
        </p:grpSpPr>
        <p:sp>
          <p:nvSpPr>
            <p:cNvPr id="10" name="角丸四角形 9"/>
            <p:cNvSpPr/>
            <p:nvPr/>
          </p:nvSpPr>
          <p:spPr bwMode="gray">
            <a:xfrm>
              <a:off x="279000" y="7174415"/>
              <a:ext cx="6300000" cy="252000"/>
            </a:xfrm>
            <a:prstGeom prst="roundRect">
              <a:avLst/>
            </a:prstGeom>
            <a:solidFill>
              <a:srgbClr val="25D85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５．追跡アンケートへのご協力のお願い</a:t>
              </a:r>
            </a:p>
          </p:txBody>
        </p:sp>
        <p:sp>
          <p:nvSpPr>
            <p:cNvPr id="60" name="テキスト ボックス 59"/>
            <p:cNvSpPr txBox="1"/>
            <p:nvPr/>
          </p:nvSpPr>
          <p:spPr>
            <a:xfrm>
              <a:off x="278999" y="7457452"/>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grpSp>
      <p:sp>
        <p:nvSpPr>
          <p:cNvPr id="71" name="テキスト ボックス 70"/>
          <p:cNvSpPr txBox="1"/>
          <p:nvPr/>
        </p:nvSpPr>
        <p:spPr>
          <a:xfrm>
            <a:off x="287338" y="6177136"/>
            <a:ext cx="6300000" cy="100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a:t>
            </a:r>
            <a:r>
              <a:rPr kumimoji="1" lang="en-US" altLang="ja-JP" sz="1050" dirty="0">
                <a:latin typeface="メイリオ" panose="020B0604030504040204" pitchFamily="50" charset="-128"/>
                <a:ea typeface="メイリオ" panose="020B0604030504040204" pitchFamily="50" charset="-128"/>
              </a:rPr>
              <a:t>CO2</a:t>
            </a:r>
            <a:r>
              <a:rPr kumimoji="1" lang="ja-JP" altLang="en-US" sz="1050" dirty="0">
                <a:latin typeface="メイリオ" panose="020B0604030504040204" pitchFamily="50" charset="-128"/>
                <a:ea typeface="メイリオ" panose="020B0604030504040204" pitchFamily="50" charset="-128"/>
              </a:rPr>
              <a:t>の削減に貢献するため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これまでの運転よりもガソリン代などの燃料代が安くなると思ったため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これまでの運転よりも安全運転になると思ったため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みんな（周りの人）がエコドライブを行っているため</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その他（具体的に　　　　　　　　　　　　　　　　　　　　　　　　　　　　　　　　　　　　）</a:t>
            </a: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特に理由はない・なんとなく</a:t>
            </a:r>
            <a:endParaRPr kumimoji="1" lang="en-US" altLang="ja-JP" sz="1050" dirty="0">
              <a:latin typeface="メイリオ" panose="020B0604030504040204" pitchFamily="50" charset="-128"/>
              <a:ea typeface="メイリオ" panose="020B0604030504040204" pitchFamily="50" charset="-128"/>
            </a:endParaRPr>
          </a:p>
        </p:txBody>
      </p:sp>
      <p:sp>
        <p:nvSpPr>
          <p:cNvPr id="9" name="角丸四角形 8"/>
          <p:cNvSpPr/>
          <p:nvPr/>
        </p:nvSpPr>
        <p:spPr bwMode="gray">
          <a:xfrm>
            <a:off x="279000" y="5277036"/>
            <a:ext cx="6300000" cy="252000"/>
          </a:xfrm>
          <a:prstGeom prst="roundRect">
            <a:avLst/>
          </a:prstGeom>
          <a:solidFill>
            <a:srgbClr val="25D85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４．実施意向の理由について</a:t>
            </a:r>
          </a:p>
        </p:txBody>
      </p:sp>
      <p:sp>
        <p:nvSpPr>
          <p:cNvPr id="72" name="テキスト ボックス 71"/>
          <p:cNvSpPr txBox="1"/>
          <p:nvPr/>
        </p:nvSpPr>
        <p:spPr>
          <a:xfrm>
            <a:off x="279000" y="5927119"/>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なぜ、エコドライブを実施していますか</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実施したいと思いましたか（</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つまで）。</a:t>
            </a:r>
          </a:p>
        </p:txBody>
      </p:sp>
      <p:pic>
        <p:nvPicPr>
          <p:cNvPr id="61" name="図 60"/>
          <p:cNvPicPr>
            <a:picLocks noChangeAspect="1"/>
          </p:cNvPicPr>
          <p:nvPr/>
        </p:nvPicPr>
        <p:blipFill>
          <a:blip r:embed="rId8"/>
          <a:stretch>
            <a:fillRect/>
          </a:stretch>
        </p:blipFill>
        <p:spPr>
          <a:xfrm>
            <a:off x="279000" y="344666"/>
            <a:ext cx="2082960" cy="498262"/>
          </a:xfrm>
          <a:prstGeom prst="rect">
            <a:avLst/>
          </a:prstGeom>
        </p:spPr>
      </p:pic>
      <p:grpSp>
        <p:nvGrpSpPr>
          <p:cNvPr id="30" name="グループ化 29"/>
          <p:cNvGrpSpPr/>
          <p:nvPr/>
        </p:nvGrpSpPr>
        <p:grpSpPr>
          <a:xfrm>
            <a:off x="279000" y="3836876"/>
            <a:ext cx="6300000" cy="509628"/>
            <a:chOff x="279000" y="3913408"/>
            <a:chExt cx="6300000" cy="509628"/>
          </a:xfrm>
        </p:grpSpPr>
        <p:sp>
          <p:nvSpPr>
            <p:cNvPr id="57" name="角丸四角形 56"/>
            <p:cNvSpPr/>
            <p:nvPr/>
          </p:nvSpPr>
          <p:spPr bwMode="gray">
            <a:xfrm>
              <a:off x="279000" y="3913408"/>
              <a:ext cx="6300000" cy="252000"/>
            </a:xfrm>
            <a:prstGeom prst="roundRect">
              <a:avLst/>
            </a:prstGeom>
            <a:solidFill>
              <a:srgbClr val="25D85C"/>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３．今後のエコドライブ実施意向について</a:t>
              </a:r>
            </a:p>
          </p:txBody>
        </p:sp>
        <p:sp>
          <p:nvSpPr>
            <p:cNvPr id="66" name="テキスト ボックス 65"/>
            <p:cNvSpPr txBox="1"/>
            <p:nvPr/>
          </p:nvSpPr>
          <p:spPr>
            <a:xfrm>
              <a:off x="279000" y="4196445"/>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	</a:t>
              </a:r>
              <a:r>
                <a:rPr kumimoji="1" lang="ja-JP" altLang="en-US" sz="1200" b="1" u="sng" dirty="0">
                  <a:latin typeface="メイリオ" panose="020B0604030504040204" pitchFamily="50" charset="-128"/>
                  <a:ea typeface="メイリオ" panose="020B0604030504040204" pitchFamily="50" charset="-128"/>
                </a:rPr>
                <a:t>イベントに参加されて</a:t>
              </a:r>
              <a:r>
                <a:rPr kumimoji="1" lang="ja-JP" altLang="en-US" sz="1200" dirty="0">
                  <a:latin typeface="メイリオ" panose="020B0604030504040204" pitchFamily="50" charset="-128"/>
                  <a:ea typeface="メイリオ" panose="020B0604030504040204" pitchFamily="50" charset="-128"/>
                </a:rPr>
                <a:t>、エコドライブを実施したいと思いましたか（</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つ回答）。</a:t>
              </a:r>
            </a:p>
          </p:txBody>
        </p:sp>
      </p:grpSp>
      <p:sp>
        <p:nvSpPr>
          <p:cNvPr id="68" name="テキスト ボックス 67"/>
          <p:cNvSpPr txBox="1"/>
          <p:nvPr/>
        </p:nvSpPr>
        <p:spPr>
          <a:xfrm>
            <a:off x="278999" y="4376936"/>
            <a:ext cx="6300000" cy="82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現在も常に行っており、今後も行いたい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これまで行う頻度は少なかったが、今後は常に行いたい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機会があれば行いたい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行いたいとは思わない</a:t>
            </a:r>
            <a:endParaRPr kumimoji="1" lang="en-US" altLang="ja-JP" sz="105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1050" dirty="0">
                <a:latin typeface="メイリオ" panose="020B0604030504040204" pitchFamily="50" charset="-128"/>
                <a:ea typeface="メイリオ" panose="020B0604030504040204" pitchFamily="50" charset="-128"/>
              </a:rPr>
              <a:t>□ わからない</a:t>
            </a:r>
          </a:p>
        </p:txBody>
      </p:sp>
      <p:grpSp>
        <p:nvGrpSpPr>
          <p:cNvPr id="76" name="グループ化 75"/>
          <p:cNvGrpSpPr/>
          <p:nvPr/>
        </p:nvGrpSpPr>
        <p:grpSpPr>
          <a:xfrm>
            <a:off x="278999" y="7788853"/>
            <a:ext cx="6300001" cy="503841"/>
            <a:chOff x="278999" y="7885586"/>
            <a:chExt cx="6300001" cy="503841"/>
          </a:xfrm>
        </p:grpSpPr>
        <p:sp>
          <p:nvSpPr>
            <p:cNvPr id="80" name="テキスト ボックス 79"/>
            <p:cNvSpPr txBox="1"/>
            <p:nvPr/>
          </p:nvSpPr>
          <p:spPr>
            <a:xfrm>
              <a:off x="4268892" y="7885586"/>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83" name="テキスト ボックス 82"/>
            <p:cNvSpPr txBox="1"/>
            <p:nvPr/>
          </p:nvSpPr>
          <p:spPr>
            <a:xfrm>
              <a:off x="279000" y="8162836"/>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86" name="直線コネクタ 85"/>
            <p:cNvCxnSpPr/>
            <p:nvPr/>
          </p:nvCxnSpPr>
          <p:spPr>
            <a:xfrm>
              <a:off x="278999" y="8112177"/>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2" name="テキスト ボックス 41"/>
          <p:cNvSpPr txBox="1"/>
          <p:nvPr/>
        </p:nvSpPr>
        <p:spPr>
          <a:xfrm>
            <a:off x="298301" y="5565068"/>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Q3</a:t>
            </a:r>
            <a:r>
              <a:rPr kumimoji="1" lang="ja-JP" altLang="en-US" sz="900" dirty="0">
                <a:latin typeface="メイリオ" panose="020B0604030504040204" pitchFamily="50" charset="-128"/>
                <a:ea typeface="メイリオ" panose="020B0604030504040204" pitchFamily="50" charset="-128"/>
              </a:rPr>
              <a:t>で「現在も常に行っており、今後も行いたい」「これまで行う頻度は少なかったが、今後は常に行いたい」「機会があれば行いたい」のいずれかを選択された方にお尋ねします。</a:t>
            </a:r>
            <a:endParaRPr kumimoji="1" lang="en-US" altLang="ja-JP" sz="9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464B787E-6190-4E47-8337-1EC7D61E82EB}"/>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44" name="グループ化 43">
            <a:extLst>
              <a:ext uri="{FF2B5EF4-FFF2-40B4-BE49-F238E27FC236}">
                <a16:creationId xmlns:a16="http://schemas.microsoft.com/office/drawing/2014/main" id="{B433613A-9D4A-4338-8A76-7230D2C83A8C}"/>
              </a:ext>
            </a:extLst>
          </p:cNvPr>
          <p:cNvGrpSpPr/>
          <p:nvPr/>
        </p:nvGrpSpPr>
        <p:grpSpPr>
          <a:xfrm>
            <a:off x="277941" y="8660450"/>
            <a:ext cx="6301059" cy="1127621"/>
            <a:chOff x="277941" y="8660450"/>
            <a:chExt cx="6301059" cy="1127621"/>
          </a:xfrm>
        </p:grpSpPr>
        <p:grpSp>
          <p:nvGrpSpPr>
            <p:cNvPr id="45" name="グループ化 44">
              <a:extLst>
                <a:ext uri="{FF2B5EF4-FFF2-40B4-BE49-F238E27FC236}">
                  <a16:creationId xmlns:a16="http://schemas.microsoft.com/office/drawing/2014/main" id="{7CB05586-A872-4419-BCBA-8866902F2455}"/>
                </a:ext>
              </a:extLst>
            </p:cNvPr>
            <p:cNvGrpSpPr/>
            <p:nvPr/>
          </p:nvGrpSpPr>
          <p:grpSpPr>
            <a:xfrm>
              <a:off x="277941" y="8883574"/>
              <a:ext cx="6301059" cy="904497"/>
              <a:chOff x="277941" y="8883574"/>
              <a:chExt cx="6301059" cy="904497"/>
            </a:xfrm>
          </p:grpSpPr>
          <p:sp>
            <p:nvSpPr>
              <p:cNvPr id="47" name="正方形/長方形 46">
                <a:extLst>
                  <a:ext uri="{FF2B5EF4-FFF2-40B4-BE49-F238E27FC236}">
                    <a16:creationId xmlns:a16="http://schemas.microsoft.com/office/drawing/2014/main" id="{D19FDC08-5FD0-4C75-8EAF-FFEC7051549F}"/>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D839BBB-C739-420F-9060-DEF5FAE04FE6}"/>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46" name="テキスト ボックス 45">
              <a:extLst>
                <a:ext uri="{FF2B5EF4-FFF2-40B4-BE49-F238E27FC236}">
                  <a16:creationId xmlns:a16="http://schemas.microsoft.com/office/drawing/2014/main" id="{87CA78C9-C794-438A-B02F-B3FE6B4AB2AC}"/>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9240415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867" y="203185"/>
            <a:ext cx="916389" cy="752437"/>
          </a:xfrm>
          <a:prstGeom prst="rect">
            <a:avLst/>
          </a:prstGeom>
          <a:solidFill>
            <a:srgbClr val="7DC1E4"/>
          </a:solidFill>
        </p:spPr>
      </p:pic>
      <p:sp>
        <p:nvSpPr>
          <p:cNvPr id="5" name="角丸四角形 4"/>
          <p:cNvSpPr/>
          <p:nvPr/>
        </p:nvSpPr>
        <p:spPr bwMode="gray">
          <a:xfrm>
            <a:off x="279000" y="972782"/>
            <a:ext cx="6300000" cy="252000"/>
          </a:xfrm>
          <a:prstGeom prst="roundRect">
            <a:avLst/>
          </a:prstGeom>
          <a:solidFill>
            <a:srgbClr val="7DC1E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en-US" altLang="ja-JP" sz="1400" b="1" dirty="0">
                <a:solidFill>
                  <a:schemeClr val="bg1"/>
                </a:solidFill>
                <a:latin typeface="メイリオ" panose="020B0604030504040204" pitchFamily="50" charset="-128"/>
                <a:ea typeface="メイリオ" panose="020B0604030504040204" pitchFamily="50" charset="-128"/>
              </a:rPr>
              <a:t>1</a:t>
            </a:r>
            <a:r>
              <a:rPr kumimoji="1" lang="ja-JP" altLang="en-US" sz="1400" b="1" dirty="0" err="1">
                <a:solidFill>
                  <a:schemeClr val="bg1"/>
                </a:solidFill>
                <a:latin typeface="メイリオ" panose="020B0604030504040204" pitchFamily="50" charset="-128"/>
                <a:ea typeface="メイリオ" panose="020B0604030504040204" pitchFamily="50" charset="-128"/>
              </a:rPr>
              <a:t>．</a:t>
            </a:r>
            <a:r>
              <a:rPr kumimoji="1" lang="ja-JP" altLang="en-US" sz="1400" b="1" dirty="0">
                <a:solidFill>
                  <a:schemeClr val="bg1"/>
                </a:solidFill>
                <a:latin typeface="メイリオ" panose="020B0604030504040204" pitchFamily="50" charset="-128"/>
                <a:ea typeface="メイリオ" panose="020B0604030504040204" pitchFamily="50" charset="-128"/>
              </a:rPr>
              <a:t>あなたご自身について</a:t>
            </a:r>
          </a:p>
        </p:txBody>
      </p:sp>
      <p:sp>
        <p:nvSpPr>
          <p:cNvPr id="7" name="角丸四角形 6"/>
          <p:cNvSpPr/>
          <p:nvPr/>
        </p:nvSpPr>
        <p:spPr bwMode="gray">
          <a:xfrm>
            <a:off x="279000" y="1668533"/>
            <a:ext cx="6300000" cy="252000"/>
          </a:xfrm>
          <a:prstGeom prst="roundRect">
            <a:avLst/>
          </a:prstGeom>
          <a:solidFill>
            <a:srgbClr val="7DC1E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２．宅配便の受取頻度について</a:t>
            </a:r>
          </a:p>
        </p:txBody>
      </p:sp>
      <p:sp>
        <p:nvSpPr>
          <p:cNvPr id="58" name="テキスト ボックス 57"/>
          <p:cNvSpPr txBox="1"/>
          <p:nvPr/>
        </p:nvSpPr>
        <p:spPr>
          <a:xfrm>
            <a:off x="279000" y="1918910"/>
            <a:ext cx="6300000" cy="432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あなたご自身で、</a:t>
            </a:r>
            <a:r>
              <a:rPr kumimoji="1" lang="ja-JP" altLang="en-US" sz="1100" b="1" u="sng" dirty="0">
                <a:latin typeface="メイリオ" panose="020B0604030504040204" pitchFamily="50" charset="-128"/>
                <a:ea typeface="メイリオ" panose="020B0604030504040204" pitchFamily="50" charset="-128"/>
              </a:rPr>
              <a:t>宅配を受け取る頻度</a:t>
            </a:r>
            <a:r>
              <a:rPr kumimoji="1" lang="ja-JP" altLang="en-US" sz="1100" dirty="0">
                <a:latin typeface="メイリオ" panose="020B0604030504040204" pitchFamily="50" charset="-128"/>
                <a:ea typeface="メイリオ" panose="020B0604030504040204" pitchFamily="50" charset="-128"/>
              </a:rPr>
              <a:t>についてお答えください。</a:t>
            </a:r>
            <a:br>
              <a:rPr kumimoji="1" lang="en-US" altLang="ja-JP" sz="1100" dirty="0">
                <a:latin typeface="メイリオ" panose="020B0604030504040204" pitchFamily="50" charset="-128"/>
                <a:ea typeface="メイリオ" panose="020B0604030504040204" pitchFamily="50" charset="-128"/>
              </a:rPr>
            </a:br>
            <a:r>
              <a:rPr kumimoji="1" lang="en-US" altLang="ja-JP" sz="11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（同居ご家族あての宅配も含む）</a:t>
            </a:r>
          </a:p>
        </p:txBody>
      </p:sp>
      <p:sp>
        <p:nvSpPr>
          <p:cNvPr id="100" name="角丸四角形 99"/>
          <p:cNvSpPr/>
          <p:nvPr/>
        </p:nvSpPr>
        <p:spPr bwMode="gray">
          <a:xfrm>
            <a:off x="279000" y="2900772"/>
            <a:ext cx="6300000" cy="252000"/>
          </a:xfrm>
          <a:prstGeom prst="roundRect">
            <a:avLst/>
          </a:prstGeom>
          <a:solidFill>
            <a:srgbClr val="7DC1E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３．再配達の頻度について</a:t>
            </a:r>
          </a:p>
        </p:txBody>
      </p:sp>
      <p:sp>
        <p:nvSpPr>
          <p:cNvPr id="101" name="テキスト ボックス 100"/>
          <p:cNvSpPr txBox="1"/>
          <p:nvPr/>
        </p:nvSpPr>
        <p:spPr>
          <a:xfrm>
            <a:off x="279000" y="3162035"/>
            <a:ext cx="6300000" cy="432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あなたのご自宅で、荷物の受取の際に</a:t>
            </a:r>
            <a:r>
              <a:rPr kumimoji="1" lang="ja-JP" altLang="en-US" sz="1100" b="1" u="sng" dirty="0">
                <a:latin typeface="メイリオ" panose="020B0604030504040204" pitchFamily="50" charset="-128"/>
                <a:ea typeface="メイリオ" panose="020B0604030504040204" pitchFamily="50" charset="-128"/>
              </a:rPr>
              <a:t>再配達となる割合</a:t>
            </a:r>
            <a:r>
              <a:rPr kumimoji="1" lang="ja-JP" altLang="en-US" sz="1100" dirty="0">
                <a:latin typeface="メイリオ" panose="020B0604030504040204" pitchFamily="50" charset="-128"/>
                <a:ea typeface="メイリオ" panose="020B0604030504040204" pitchFamily="50" charset="-128"/>
              </a:rPr>
              <a:t>をお答えください。</a:t>
            </a:r>
            <a:endParaRPr kumimoji="1" lang="en-US" altLang="ja-JP" sz="11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en-US" altLang="ja-JP" sz="11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（同居ご家族あての宅配も含む）</a:t>
            </a:r>
          </a:p>
        </p:txBody>
      </p:sp>
      <p:sp>
        <p:nvSpPr>
          <p:cNvPr id="102" name="テキスト ボックス 101"/>
          <p:cNvSpPr txBox="1"/>
          <p:nvPr/>
        </p:nvSpPr>
        <p:spPr>
          <a:xfrm>
            <a:off x="279000" y="3528363"/>
            <a:ext cx="3276001" cy="864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ほぼすべての荷物で再配達をお願いしていた（９割以上）</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半分以上の荷物で再配達をお願いしていた（５割以上）</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３割程度の荷物で再配達をお願いしていた（３割以上）</a:t>
            </a:r>
          </a:p>
        </p:txBody>
      </p:sp>
      <p:grpSp>
        <p:nvGrpSpPr>
          <p:cNvPr id="16" name="グループ化 15"/>
          <p:cNvGrpSpPr/>
          <p:nvPr/>
        </p:nvGrpSpPr>
        <p:grpSpPr>
          <a:xfrm>
            <a:off x="279000" y="7558472"/>
            <a:ext cx="6300001" cy="931149"/>
            <a:chOff x="278999" y="7261381"/>
            <a:chExt cx="6300001" cy="931149"/>
          </a:xfrm>
        </p:grpSpPr>
        <p:sp>
          <p:nvSpPr>
            <p:cNvPr id="10" name="角丸四角形 9"/>
            <p:cNvSpPr/>
            <p:nvPr/>
          </p:nvSpPr>
          <p:spPr bwMode="gray">
            <a:xfrm>
              <a:off x="279000" y="7261381"/>
              <a:ext cx="6300000" cy="252000"/>
            </a:xfrm>
            <a:prstGeom prst="roundRect">
              <a:avLst/>
            </a:prstGeom>
            <a:solidFill>
              <a:srgbClr val="7DC1E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６．追跡アンケートへのご協力のお願い</a:t>
              </a:r>
            </a:p>
          </p:txBody>
        </p:sp>
        <p:sp>
          <p:nvSpPr>
            <p:cNvPr id="60" name="テキスト ボックス 59"/>
            <p:cNvSpPr txBox="1"/>
            <p:nvPr/>
          </p:nvSpPr>
          <p:spPr>
            <a:xfrm>
              <a:off x="278999" y="7506612"/>
              <a:ext cx="6300000" cy="226591"/>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WEB</a:t>
              </a:r>
              <a:r>
                <a:rPr kumimoji="1" lang="ja-JP" altLang="en-US" sz="1200" dirty="0">
                  <a:latin typeface="メイリオ" panose="020B0604030504040204" pitchFamily="50" charset="-128"/>
                  <a:ea typeface="メイリオ" panose="020B0604030504040204" pitchFamily="50" charset="-128"/>
                </a:rPr>
                <a:t>アンケート実施のためメールアドレスをご記入ください</a:t>
              </a:r>
              <a:r>
                <a:rPr kumimoji="1" lang="ja-JP" altLang="en-US" sz="1200" baseline="30000" dirty="0">
                  <a:latin typeface="メイリオ" panose="020B0604030504040204" pitchFamily="50" charset="-128"/>
                  <a:ea typeface="メイリオ" panose="020B0604030504040204" pitchFamily="50" charset="-128"/>
                </a:rPr>
                <a:t>*</a:t>
              </a:r>
              <a:r>
                <a:rPr kumimoji="1" lang="en-US" altLang="ja-JP" sz="1200" baseline="30000" dirty="0">
                  <a:latin typeface="メイリオ" panose="020B0604030504040204" pitchFamily="50" charset="-128"/>
                  <a:ea typeface="メイリオ" panose="020B0604030504040204" pitchFamily="50" charset="-128"/>
                </a:rPr>
                <a:t>1</a:t>
              </a:r>
              <a:r>
                <a:rPr kumimoji="1" lang="ja-JP" altLang="en-US" sz="1200" dirty="0" err="1">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sp>
          <p:nvSpPr>
            <p:cNvPr id="62" name="テキスト ボックス 61"/>
            <p:cNvSpPr txBox="1"/>
            <p:nvPr/>
          </p:nvSpPr>
          <p:spPr>
            <a:xfrm>
              <a:off x="4268892" y="7688689"/>
              <a:ext cx="2301772" cy="226591"/>
            </a:xfrm>
            <a:prstGeom prst="rect">
              <a:avLst/>
            </a:prstGeom>
            <a:noFill/>
          </p:spPr>
          <p:txBody>
            <a:bodyPr wrap="square" lIns="36000" tIns="36000" rIns="36000" bIns="36000" rtlCol="0" anchor="t" anchorCtr="0">
              <a:noAutofit/>
            </a:bodyPr>
            <a:lstStyle/>
            <a:p>
              <a:pPr>
                <a:spcBef>
                  <a:spcPts val="0"/>
                </a:spcBef>
                <a:buSzPct val="100000"/>
              </a:pPr>
              <a:r>
                <a:rPr kumimoji="1" lang="en-US" altLang="ja-JP" sz="1050" dirty="0">
                  <a:latin typeface="メイリオ" panose="020B0604030504040204" pitchFamily="50" charset="-128"/>
                  <a:ea typeface="メイリオ" panose="020B0604030504040204" pitchFamily="50" charset="-128"/>
                </a:rPr>
                <a:t>@ </a:t>
              </a:r>
              <a:r>
                <a:rPr kumimoji="1" lang="ja-JP" altLang="en-US" sz="1050" dirty="0">
                  <a:latin typeface="メイリオ" panose="020B0604030504040204" pitchFamily="50" charset="-128"/>
                  <a:ea typeface="メイリオ" panose="020B0604030504040204" pitchFamily="50" charset="-128"/>
                </a:rPr>
                <a:t>以下は下から選択して下さい</a:t>
              </a:r>
            </a:p>
          </p:txBody>
        </p:sp>
        <p:sp>
          <p:nvSpPr>
            <p:cNvPr id="63" name="テキスト ボックス 62"/>
            <p:cNvSpPr txBox="1"/>
            <p:nvPr/>
          </p:nvSpPr>
          <p:spPr>
            <a:xfrm>
              <a:off x="279000" y="7965939"/>
              <a:ext cx="6300000" cy="226591"/>
            </a:xfrm>
            <a:prstGeom prst="rect">
              <a:avLst/>
            </a:prstGeom>
            <a:noFill/>
          </p:spPr>
          <p:txBody>
            <a:bodyPr wrap="square" lIns="36000" tIns="36000" rIns="36000" bIns="36000" rtlCol="0" anchor="t" anchorCtr="0">
              <a:noAutofit/>
            </a:bodyPr>
            <a:lstStyle/>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docomo.ne.jp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ezweb.ne.jp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i.softbank.jp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softbank.ne.jp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yahoo.co.jp</a:t>
              </a:r>
              <a:r>
                <a:rPr kumimoji="1" lang="ja-JP" altLang="en-US" sz="900" dirty="0">
                  <a:latin typeface="メイリオ" panose="020B0604030504040204" pitchFamily="50" charset="-128"/>
                  <a:ea typeface="メイリオ" panose="020B0604030504040204" pitchFamily="50" charset="-128"/>
                </a:rPr>
                <a:t>　□ </a:t>
              </a:r>
              <a:r>
                <a:rPr kumimoji="1" lang="en-US" altLang="ja-JP" sz="900" dirty="0">
                  <a:latin typeface="メイリオ" panose="020B0604030504040204" pitchFamily="50" charset="-128"/>
                  <a:ea typeface="メイリオ" panose="020B0604030504040204" pitchFamily="50" charset="-128"/>
                </a:rPr>
                <a:t>gmail.com</a:t>
              </a:r>
            </a:p>
            <a:p>
              <a:pPr>
                <a:spcBef>
                  <a:spcPts val="0"/>
                </a:spcBef>
                <a:buSzPct val="100000"/>
                <a:tabLst>
                  <a:tab pos="1168400" algn="l"/>
                </a:tabLst>
              </a:pP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その他（　　　　　　　　　　　　　　　　）</a:t>
              </a:r>
            </a:p>
          </p:txBody>
        </p:sp>
        <p:cxnSp>
          <p:nvCxnSpPr>
            <p:cNvPr id="69" name="直線コネクタ 68"/>
            <p:cNvCxnSpPr/>
            <p:nvPr/>
          </p:nvCxnSpPr>
          <p:spPr>
            <a:xfrm>
              <a:off x="278999" y="7915280"/>
              <a:ext cx="39898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1" name="テキスト ボックス 70"/>
          <p:cNvSpPr txBox="1"/>
          <p:nvPr/>
        </p:nvSpPr>
        <p:spPr>
          <a:xfrm>
            <a:off x="324775" y="6410226"/>
            <a:ext cx="6300000" cy="100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CO</a:t>
            </a:r>
            <a:r>
              <a:rPr kumimoji="1" lang="ja-JP" altLang="en-US" sz="900" dirty="0">
                <a:latin typeface="メイリオ" panose="020B0604030504040204" pitchFamily="50" charset="-128"/>
                <a:ea typeface="メイリオ" panose="020B0604030504040204" pitchFamily="50" charset="-128"/>
              </a:rPr>
              <a:t>２削減に貢献するため</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再配達を削減するための具体的な方法がわかったため（事前通知サービスの活用等）</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宅配便の約</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割が再配達になっていることを知ったため</a:t>
            </a:r>
          </a:p>
          <a:p>
            <a:pPr>
              <a:spcBef>
                <a:spcPts val="0"/>
              </a:spcBef>
              <a:buSzPct val="100000"/>
              <a:tabLst>
                <a:tab pos="182563" algn="l"/>
              </a:tabLst>
            </a:pPr>
            <a:r>
              <a:rPr kumimoji="1" lang="ja-JP" altLang="en-US" sz="900" dirty="0">
                <a:latin typeface="メイリオ" panose="020B0604030504040204" pitchFamily="50" charset="-128"/>
                <a:ea typeface="メイリオ" panose="020B0604030504040204" pitchFamily="50" charset="-128"/>
              </a:rPr>
              <a:t>□ 再配達の増加により、配達ドライバー１０人のうち１人は一日中再配達を担当している計算になることを知ったため　</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１回で受け取ることによりポイントがもらえるため</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送料が値上げされるなど自分の生活に影響があると嫌だと思うため</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多くの人が１回で受け取っており、自分もそうする必要があると思ったため</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その他（　　　　　　　　　　　　　　　　　　　　　　　　　　　　　　）</a:t>
            </a:r>
            <a:endParaRPr kumimoji="1" lang="en-US" altLang="ja-JP" sz="900" dirty="0">
              <a:latin typeface="メイリオ" panose="020B0604030504040204" pitchFamily="50" charset="-128"/>
              <a:ea typeface="メイリオ" panose="020B0604030504040204" pitchFamily="50" charset="-128"/>
            </a:endParaRPr>
          </a:p>
        </p:txBody>
      </p:sp>
      <p:sp>
        <p:nvSpPr>
          <p:cNvPr id="9" name="角丸四角形 8"/>
          <p:cNvSpPr/>
          <p:nvPr/>
        </p:nvSpPr>
        <p:spPr bwMode="gray">
          <a:xfrm>
            <a:off x="316437" y="5577219"/>
            <a:ext cx="6300000" cy="252000"/>
          </a:xfrm>
          <a:prstGeom prst="roundRect">
            <a:avLst/>
          </a:prstGeom>
          <a:solidFill>
            <a:srgbClr val="7DC1E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５．受取意向の理由について</a:t>
            </a:r>
          </a:p>
        </p:txBody>
      </p:sp>
      <p:sp>
        <p:nvSpPr>
          <p:cNvPr id="72" name="テキスト ボックス 71"/>
          <p:cNvSpPr txBox="1"/>
          <p:nvPr/>
        </p:nvSpPr>
        <p:spPr>
          <a:xfrm>
            <a:off x="316437" y="6209604"/>
            <a:ext cx="6300000" cy="242066"/>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なぜ、宅配便を１回で受け取りたいと思いましたか（</a:t>
            </a:r>
            <a:r>
              <a:rPr kumimoji="1" lang="en-US" altLang="ja-JP" sz="1100" dirty="0">
                <a:latin typeface="メイリオ" panose="020B0604030504040204" pitchFamily="50" charset="-128"/>
                <a:ea typeface="メイリオ" panose="020B0604030504040204" pitchFamily="50" charset="-128"/>
              </a:rPr>
              <a:t>3</a:t>
            </a:r>
            <a:r>
              <a:rPr kumimoji="1" lang="ja-JP" altLang="en-US" sz="1100" dirty="0">
                <a:latin typeface="メイリオ" panose="020B0604030504040204" pitchFamily="50" charset="-128"/>
                <a:ea typeface="メイリオ" panose="020B0604030504040204" pitchFamily="50" charset="-128"/>
              </a:rPr>
              <a:t>つまで）。</a:t>
            </a:r>
          </a:p>
        </p:txBody>
      </p:sp>
      <p:sp>
        <p:nvSpPr>
          <p:cNvPr id="57" name="角丸四角形 56"/>
          <p:cNvSpPr/>
          <p:nvPr/>
        </p:nvSpPr>
        <p:spPr bwMode="gray">
          <a:xfrm>
            <a:off x="316437" y="4088777"/>
            <a:ext cx="6300000" cy="252000"/>
          </a:xfrm>
          <a:prstGeom prst="roundRect">
            <a:avLst/>
          </a:prstGeom>
          <a:solidFill>
            <a:srgbClr val="7DC1E4"/>
          </a:solid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pPr>
            <a:r>
              <a:rPr kumimoji="1" lang="ja-JP" altLang="en-US" sz="1400" b="1" dirty="0">
                <a:solidFill>
                  <a:schemeClr val="bg1"/>
                </a:solidFill>
                <a:latin typeface="メイリオ" panose="020B0604030504040204" pitchFamily="50" charset="-128"/>
                <a:ea typeface="メイリオ" panose="020B0604030504040204" pitchFamily="50" charset="-128"/>
              </a:rPr>
              <a:t>４．今後の宅配便の受取意向について</a:t>
            </a:r>
          </a:p>
        </p:txBody>
      </p:sp>
      <p:sp>
        <p:nvSpPr>
          <p:cNvPr id="66" name="テキスト ボックス 65"/>
          <p:cNvSpPr txBox="1"/>
          <p:nvPr/>
        </p:nvSpPr>
        <p:spPr>
          <a:xfrm>
            <a:off x="316437" y="4350037"/>
            <a:ext cx="6300000" cy="226591"/>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	</a:t>
            </a:r>
            <a:r>
              <a:rPr kumimoji="1" lang="ja-JP" altLang="en-US" sz="1100" b="1" u="sng" dirty="0">
                <a:latin typeface="メイリオ" panose="020B0604030504040204" pitchFamily="50" charset="-128"/>
                <a:ea typeface="メイリオ" panose="020B0604030504040204" pitchFamily="50" charset="-128"/>
              </a:rPr>
              <a:t>イベントに参加されて</a:t>
            </a:r>
            <a:r>
              <a:rPr kumimoji="1" lang="ja-JP" altLang="en-US" sz="1100" dirty="0">
                <a:latin typeface="メイリオ" panose="020B0604030504040204" pitchFamily="50" charset="-128"/>
                <a:ea typeface="メイリオ" panose="020B0604030504040204" pitchFamily="50" charset="-128"/>
              </a:rPr>
              <a:t>、今後は宅配便を１回で受け取ろうと思いましたか（</a:t>
            </a:r>
            <a:r>
              <a:rPr kumimoji="1" lang="en-US" altLang="ja-JP" sz="1100" dirty="0">
                <a:latin typeface="メイリオ" panose="020B0604030504040204" pitchFamily="50" charset="-128"/>
                <a:ea typeface="メイリオ" panose="020B0604030504040204" pitchFamily="50" charset="-128"/>
              </a:rPr>
              <a:t>1</a:t>
            </a:r>
            <a:r>
              <a:rPr kumimoji="1" lang="ja-JP" altLang="en-US" sz="1100" dirty="0">
                <a:latin typeface="メイリオ" panose="020B0604030504040204" pitchFamily="50" charset="-128"/>
                <a:ea typeface="メイリオ" panose="020B0604030504040204" pitchFamily="50" charset="-128"/>
              </a:rPr>
              <a:t>つ回答）。</a:t>
            </a:r>
          </a:p>
        </p:txBody>
      </p:sp>
      <p:sp>
        <p:nvSpPr>
          <p:cNvPr id="68" name="テキスト ボックス 67"/>
          <p:cNvSpPr txBox="1"/>
          <p:nvPr/>
        </p:nvSpPr>
        <p:spPr>
          <a:xfrm>
            <a:off x="316436" y="4536475"/>
            <a:ext cx="6300000" cy="828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 これまでもほとんど１回で受け取っている</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これまでもできるだけ１回で受け取りたいと思っており、今後はそのための対策も行おうと思う</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これまでもできるだけ１回で受け取りたいと思っているが、特に対策は行わない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１回で受け取りたいと思うようになったので、今後はそのための対策を行おうと思う</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１回で受け取りたいと思うようになったが、特に対策は行わない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１回で受け取りたいと思うようになったが、どうしたら受け取れるのかわからない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特に１回で受け取りたいと思わない　</a:t>
            </a:r>
          </a:p>
        </p:txBody>
      </p:sp>
      <p:grpSp>
        <p:nvGrpSpPr>
          <p:cNvPr id="6" name="グループ化 5"/>
          <p:cNvGrpSpPr/>
          <p:nvPr/>
        </p:nvGrpSpPr>
        <p:grpSpPr>
          <a:xfrm>
            <a:off x="1854059" y="339583"/>
            <a:ext cx="4150800" cy="579362"/>
            <a:chOff x="1854059" y="339583"/>
            <a:chExt cx="4150800" cy="579362"/>
          </a:xfrm>
        </p:grpSpPr>
        <p:sp>
          <p:nvSpPr>
            <p:cNvPr id="74" name="正方形/長方形 73"/>
            <p:cNvSpPr/>
            <p:nvPr/>
          </p:nvSpPr>
          <p:spPr bwMode="gray">
            <a:xfrm>
              <a:off x="1854059" y="339583"/>
              <a:ext cx="4150800" cy="388620"/>
            </a:xfrm>
            <a:prstGeom prst="rect">
              <a:avLst/>
            </a:prstGeom>
            <a:noFill/>
            <a:ln w="12700" algn="ctr">
              <a:no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buFont typeface="Wingdings 2" pitchFamily="18" charset="2"/>
                <a:buNone/>
              </a:pPr>
              <a:r>
                <a:rPr kumimoji="1" lang="ja-JP" altLang="en-US" sz="2000" b="1" dirty="0">
                  <a:solidFill>
                    <a:srgbClr val="1C94D3"/>
                  </a:solidFill>
                  <a:latin typeface="メイリオ" panose="020B0604030504040204" pitchFamily="50" charset="-128"/>
                  <a:ea typeface="メイリオ" panose="020B0604030504040204" pitchFamily="50" charset="-128"/>
                </a:rPr>
                <a:t>宅配便の利用実態アンケート</a:t>
              </a:r>
            </a:p>
          </p:txBody>
        </p:sp>
        <p:sp>
          <p:nvSpPr>
            <p:cNvPr id="80" name="テキスト ボックス 79"/>
            <p:cNvSpPr txBox="1"/>
            <p:nvPr/>
          </p:nvSpPr>
          <p:spPr>
            <a:xfrm>
              <a:off x="1854059" y="692354"/>
              <a:ext cx="4150800" cy="226591"/>
            </a:xfrm>
            <a:prstGeom prst="rect">
              <a:avLst/>
            </a:prstGeom>
            <a:noFill/>
          </p:spPr>
          <p:txBody>
            <a:bodyPr wrap="square" lIns="36000" tIns="36000" rIns="36000" bIns="36000" rtlCol="0" anchor="ctr" anchorCtr="0">
              <a:noAutofit/>
            </a:bodyPr>
            <a:lstStyle/>
            <a:p>
              <a:pPr>
                <a:spcBef>
                  <a:spcPts val="0"/>
                </a:spcBef>
                <a:buSzPct val="100000"/>
              </a:pPr>
              <a:r>
                <a:rPr kumimoji="1" lang="ja-JP" altLang="en-US" sz="1000" dirty="0">
                  <a:latin typeface="メイリオ" panose="020B0604030504040204" pitchFamily="50" charset="-128"/>
                  <a:ea typeface="メイリオ" panose="020B0604030504040204" pitchFamily="50" charset="-128"/>
                </a:rPr>
                <a:t>宅配便の利用状況を調査しています。わかる範囲でお答えください。</a:t>
              </a:r>
            </a:p>
          </p:txBody>
        </p:sp>
      </p:grpSp>
      <p:sp>
        <p:nvSpPr>
          <p:cNvPr id="99" name="テキスト ボックス 98"/>
          <p:cNvSpPr txBox="1"/>
          <p:nvPr/>
        </p:nvSpPr>
        <p:spPr>
          <a:xfrm>
            <a:off x="279000" y="1234047"/>
            <a:ext cx="6300000" cy="401618"/>
          </a:xfrm>
          <a:prstGeom prst="rect">
            <a:avLst/>
          </a:prstGeom>
          <a:noFill/>
        </p:spPr>
        <p:txBody>
          <a:bodyPr wrap="square" lIns="36000" tIns="36000" rIns="36000" bIns="36000" rtlCol="0" anchor="t" anchorCtr="0">
            <a:noAutofit/>
          </a:bodyPr>
          <a:lstStyle/>
          <a:p>
            <a:pPr>
              <a:spcBef>
                <a:spcPts val="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性別　</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 男性　□ 女性　□ その他</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tabLst>
                <a:tab pos="450850" algn="l"/>
              </a:tabLst>
            </a:pPr>
            <a:r>
              <a:rPr kumimoji="1" lang="ja-JP" altLang="en-US" sz="900" dirty="0">
                <a:latin typeface="メイリオ" panose="020B0604030504040204" pitchFamily="50" charset="-128"/>
                <a:ea typeface="メイリオ" panose="020B0604030504040204" pitchFamily="50" charset="-128"/>
              </a:rPr>
              <a:t>年齢　</a:t>
            </a:r>
            <a:r>
              <a:rPr kumimoji="1"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10</a:t>
            </a:r>
            <a:r>
              <a:rPr kumimoji="1" lang="ja-JP" altLang="en-US" sz="900" dirty="0">
                <a:latin typeface="メイリオ" panose="020B0604030504040204" pitchFamily="50" charset="-128"/>
                <a:ea typeface="メイリオ" panose="020B0604030504040204" pitchFamily="50" charset="-128"/>
              </a:rPr>
              <a:t>代以下　□ </a:t>
            </a:r>
            <a:r>
              <a:rPr kumimoji="1" lang="en-US" altLang="ja-JP" sz="900" dirty="0">
                <a:latin typeface="メイリオ" panose="020B0604030504040204" pitchFamily="50" charset="-128"/>
                <a:ea typeface="メイリオ" panose="020B0604030504040204" pitchFamily="50" charset="-128"/>
              </a:rPr>
              <a:t>20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30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40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50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60</a:t>
            </a:r>
            <a:r>
              <a:rPr kumimoji="1" lang="ja-JP" altLang="en-US" sz="900" dirty="0">
                <a:latin typeface="メイリオ" panose="020B0604030504040204" pitchFamily="50" charset="-128"/>
                <a:ea typeface="メイリオ" panose="020B0604030504040204" pitchFamily="50" charset="-128"/>
              </a:rPr>
              <a:t>代　□ </a:t>
            </a:r>
            <a:r>
              <a:rPr kumimoji="1" lang="en-US" altLang="ja-JP" sz="900" dirty="0">
                <a:latin typeface="メイリオ" panose="020B0604030504040204" pitchFamily="50" charset="-128"/>
                <a:ea typeface="メイリオ" panose="020B0604030504040204" pitchFamily="50" charset="-128"/>
              </a:rPr>
              <a:t>70</a:t>
            </a:r>
            <a:r>
              <a:rPr kumimoji="1" lang="ja-JP" altLang="en-US" sz="900" dirty="0">
                <a:latin typeface="メイリオ" panose="020B0604030504040204" pitchFamily="50" charset="-128"/>
                <a:ea typeface="メイリオ" panose="020B0604030504040204" pitchFamily="50" charset="-128"/>
              </a:rPr>
              <a:t>代以上</a:t>
            </a:r>
            <a:endParaRPr kumimoji="1" lang="en-US" altLang="ja-JP" sz="900" dirty="0">
              <a:latin typeface="メイリオ" panose="020B0604030504040204" pitchFamily="50" charset="-128"/>
              <a:ea typeface="メイリオ" panose="020B0604030504040204" pitchFamily="50" charset="-128"/>
            </a:endParaRPr>
          </a:p>
        </p:txBody>
      </p:sp>
      <p:sp>
        <p:nvSpPr>
          <p:cNvPr id="59" name="テキスト ボックス 58"/>
          <p:cNvSpPr txBox="1"/>
          <p:nvPr/>
        </p:nvSpPr>
        <p:spPr>
          <a:xfrm>
            <a:off x="279000" y="2276553"/>
            <a:ext cx="3024000" cy="684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 毎日１個程度	</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週に４～６ 個程度	</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週に１～３個程度	</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１か月に１～３個程度</a:t>
            </a:r>
            <a:endParaRPr kumimoji="1" lang="en-US" altLang="ja-JP" sz="900" dirty="0">
              <a:latin typeface="メイリオ" panose="020B0604030504040204" pitchFamily="50" charset="-128"/>
              <a:ea typeface="メイリオ" panose="020B0604030504040204" pitchFamily="50" charset="-128"/>
            </a:endParaRPr>
          </a:p>
        </p:txBody>
      </p:sp>
      <p:sp>
        <p:nvSpPr>
          <p:cNvPr id="103" name="テキスト ボックス 102"/>
          <p:cNvSpPr txBox="1"/>
          <p:nvPr/>
        </p:nvSpPr>
        <p:spPr>
          <a:xfrm>
            <a:off x="3467913" y="2276553"/>
            <a:ext cx="3024000" cy="684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 ２～３か月に１個程度</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半年に１個程度  </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上記以下の頻度</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ほとんど利用しない　➡アンケート終了です。</a:t>
            </a:r>
          </a:p>
        </p:txBody>
      </p:sp>
      <p:sp>
        <p:nvSpPr>
          <p:cNvPr id="65" name="テキスト ボックス 64"/>
          <p:cNvSpPr txBox="1"/>
          <p:nvPr/>
        </p:nvSpPr>
        <p:spPr>
          <a:xfrm>
            <a:off x="3467913" y="3544095"/>
            <a:ext cx="3384000" cy="864000"/>
          </a:xfrm>
          <a:prstGeom prst="rect">
            <a:avLst/>
          </a:prstGeom>
          <a:noFill/>
        </p:spPr>
        <p:txBody>
          <a:bodyPr wrap="square" lIns="36000" tIns="36000" rIns="36000" bIns="36000" rtlCol="0" anchor="t" anchorCtr="0">
            <a:noAutofit/>
          </a:bodyPr>
          <a:lstStyle/>
          <a:p>
            <a:pPr>
              <a:spcBef>
                <a:spcPts val="0"/>
              </a:spcBef>
              <a:buSzPct val="100000"/>
            </a:pPr>
            <a:r>
              <a:rPr kumimoji="1" lang="ja-JP" altLang="en-US" sz="900" dirty="0">
                <a:latin typeface="メイリオ" panose="020B0604030504040204" pitchFamily="50" charset="-128"/>
                <a:ea typeface="メイリオ" panose="020B0604030504040204" pitchFamily="50" charset="-128"/>
              </a:rPr>
              <a:t>□ ほとんど再配達をお願いしたことはない（１～２割）</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再配達をお願いしたことはない</a:t>
            </a:r>
          </a:p>
          <a:p>
            <a:pPr>
              <a:spcBef>
                <a:spcPts val="0"/>
              </a:spcBef>
              <a:buSzPct val="100000"/>
            </a:pPr>
            <a:r>
              <a:rPr kumimoji="1" lang="ja-JP" altLang="en-US" sz="900" dirty="0">
                <a:latin typeface="メイリオ" panose="020B0604030504040204" pitchFamily="50" charset="-128"/>
                <a:ea typeface="メイリオ" panose="020B0604030504040204" pitchFamily="50" charset="-128"/>
              </a:rPr>
              <a:t>□ 宅配便の荷物を受け取っていない　➡アンケート終了です。</a:t>
            </a:r>
          </a:p>
        </p:txBody>
      </p:sp>
      <p:sp>
        <p:nvSpPr>
          <p:cNvPr id="34" name="テキスト ボックス 33"/>
          <p:cNvSpPr txBox="1"/>
          <p:nvPr/>
        </p:nvSpPr>
        <p:spPr>
          <a:xfrm>
            <a:off x="298301" y="5849728"/>
            <a:ext cx="6300000" cy="216000"/>
          </a:xfrm>
          <a:prstGeom prst="rect">
            <a:avLst/>
          </a:prstGeom>
          <a:noFill/>
        </p:spPr>
        <p:txBody>
          <a:bodyPr wrap="square" lIns="36000" tIns="36000" rIns="36000" bIns="36000" rtlCol="0" anchor="t" anchorCtr="0">
            <a:noAutofit/>
          </a:bodyPr>
          <a:lstStyle/>
          <a:p>
            <a:pPr>
              <a:spcBef>
                <a:spcPts val="0"/>
              </a:spcBef>
              <a:buSzPct val="100000"/>
              <a:tabLst>
                <a:tab pos="182563" algn="l"/>
              </a:tabLst>
            </a:pPr>
            <a:r>
              <a:rPr kumimoji="1" lang="en-US" altLang="ja-JP" sz="900" dirty="0">
                <a:latin typeface="メイリオ" panose="020B0604030504040204" pitchFamily="50" charset="-128"/>
                <a:ea typeface="メイリオ" panose="020B0604030504040204" pitchFamily="50" charset="-128"/>
              </a:rPr>
              <a:t>Q4</a:t>
            </a:r>
            <a:r>
              <a:rPr kumimoji="1" lang="ja-JP" altLang="en-US" sz="900" dirty="0">
                <a:latin typeface="メイリオ" panose="020B0604030504040204" pitchFamily="50" charset="-128"/>
                <a:ea typeface="メイリオ" panose="020B0604030504040204" pitchFamily="50" charset="-128"/>
              </a:rPr>
              <a:t>で「</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回で受け取っている」「</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回で受け取りたいと思っている」「</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回で受け取りたいと思うようになった」に</a:t>
            </a:r>
            <a:endParaRPr kumimoji="1" lang="en-US" altLang="ja-JP" sz="900" dirty="0">
              <a:latin typeface="メイリオ" panose="020B0604030504040204" pitchFamily="50" charset="-128"/>
              <a:ea typeface="メイリオ" panose="020B0604030504040204" pitchFamily="50" charset="-128"/>
            </a:endParaRPr>
          </a:p>
          <a:p>
            <a:pPr>
              <a:spcBef>
                <a:spcPts val="0"/>
              </a:spcBef>
              <a:buSzPct val="100000"/>
              <a:tabLst>
                <a:tab pos="182563" algn="l"/>
              </a:tabLst>
            </a:pPr>
            <a:r>
              <a:rPr kumimoji="1" lang="ja-JP" altLang="en-US" sz="900" dirty="0">
                <a:latin typeface="メイリオ" panose="020B0604030504040204" pitchFamily="50" charset="-128"/>
                <a:ea typeface="メイリオ" panose="020B0604030504040204" pitchFamily="50" charset="-128"/>
              </a:rPr>
              <a:t>該当する選択肢を選ばれた方にお尋ねします。</a:t>
            </a:r>
            <a:endParaRPr kumimoji="1" lang="en-US" altLang="ja-JP" sz="9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4FF1B568-91F2-4A19-AF56-019AEB5C3D8F}"/>
              </a:ext>
            </a:extLst>
          </p:cNvPr>
          <p:cNvSpPr txBox="1"/>
          <p:nvPr/>
        </p:nvSpPr>
        <p:spPr>
          <a:xfrm>
            <a:off x="189000" y="90173"/>
            <a:ext cx="6480000" cy="195814"/>
          </a:xfrm>
          <a:prstGeom prst="rect">
            <a:avLst/>
          </a:prstGeom>
          <a:noFill/>
        </p:spPr>
        <p:txBody>
          <a:bodyPr wrap="square" lIns="36000" tIns="36000" rIns="36000" bIns="36000" rtlCol="0" anchor="ctr" anchorCtr="0">
            <a:noAutofit/>
          </a:bodyPr>
          <a:lstStyle/>
          <a:p>
            <a:pPr algn="ctr">
              <a:spcBef>
                <a:spcPts val="0"/>
              </a:spcBef>
              <a:buSzPct val="100000"/>
            </a:pPr>
            <a:r>
              <a:rPr kumimoji="1" lang="ja-JP" altLang="en-US" sz="700" dirty="0">
                <a:latin typeface="メイリオ" panose="020B0604030504040204" pitchFamily="50" charset="-128"/>
                <a:ea typeface="メイリオ" panose="020B0604030504040204" pitchFamily="50" charset="-128"/>
              </a:rPr>
              <a:t>本アンケートは、環境省「脱炭素ライフスタイル推進事業の高度化検討等委託業務」の一環で実施しています。</a:t>
            </a:r>
          </a:p>
        </p:txBody>
      </p:sp>
      <p:grpSp>
        <p:nvGrpSpPr>
          <p:cNvPr id="36" name="グループ化 35">
            <a:extLst>
              <a:ext uri="{FF2B5EF4-FFF2-40B4-BE49-F238E27FC236}">
                <a16:creationId xmlns:a16="http://schemas.microsoft.com/office/drawing/2014/main" id="{14D83C83-6EC5-4D35-9599-7835FD68BE62}"/>
              </a:ext>
            </a:extLst>
          </p:cNvPr>
          <p:cNvGrpSpPr/>
          <p:nvPr/>
        </p:nvGrpSpPr>
        <p:grpSpPr>
          <a:xfrm>
            <a:off x="277941" y="8660450"/>
            <a:ext cx="6301059" cy="1127621"/>
            <a:chOff x="277941" y="8660450"/>
            <a:chExt cx="6301059" cy="1127621"/>
          </a:xfrm>
        </p:grpSpPr>
        <p:grpSp>
          <p:nvGrpSpPr>
            <p:cNvPr id="37" name="グループ化 36">
              <a:extLst>
                <a:ext uri="{FF2B5EF4-FFF2-40B4-BE49-F238E27FC236}">
                  <a16:creationId xmlns:a16="http://schemas.microsoft.com/office/drawing/2014/main" id="{F09BB077-7C21-4756-9074-40E57DD040F0}"/>
                </a:ext>
              </a:extLst>
            </p:cNvPr>
            <p:cNvGrpSpPr/>
            <p:nvPr/>
          </p:nvGrpSpPr>
          <p:grpSpPr>
            <a:xfrm>
              <a:off x="277941" y="8883574"/>
              <a:ext cx="6301059" cy="904497"/>
              <a:chOff x="277941" y="8883574"/>
              <a:chExt cx="6301059" cy="904497"/>
            </a:xfrm>
          </p:grpSpPr>
          <p:sp>
            <p:nvSpPr>
              <p:cNvPr id="39" name="正方形/長方形 38">
                <a:extLst>
                  <a:ext uri="{FF2B5EF4-FFF2-40B4-BE49-F238E27FC236}">
                    <a16:creationId xmlns:a16="http://schemas.microsoft.com/office/drawing/2014/main" id="{A71E831A-C5A9-401F-BC36-E6255E2AAA6A}"/>
                  </a:ext>
                </a:extLst>
              </p:cNvPr>
              <p:cNvSpPr/>
              <p:nvPr/>
            </p:nvSpPr>
            <p:spPr bwMode="gray">
              <a:xfrm>
                <a:off x="277941" y="8883574"/>
                <a:ext cx="6300000" cy="711361"/>
              </a:xfrm>
              <a:prstGeom prst="rect">
                <a:avLst/>
              </a:prstGeom>
              <a:solidFill>
                <a:schemeClr val="bg1">
                  <a:lumMod val="85000"/>
                </a:schemeClr>
              </a:solidFill>
              <a:ln w="12700" algn="ctr">
                <a:solidFill>
                  <a:srgbClr val="BBBCBC"/>
                </a:solidFill>
                <a:miter lim="800000"/>
                <a:headEnd/>
                <a:tailEnd/>
              </a:ln>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buFont typeface="Wingdings 2" pitchFamily="18" charset="2"/>
                  <a:buNone/>
                  <a:tabLst>
                    <a:tab pos="144000" algn="l"/>
                  </a:tabLst>
                </a:pPr>
                <a:r>
                  <a:rPr kumimoji="1" lang="en-US" altLang="ja-JP" sz="600" dirty="0">
                    <a:ea typeface="メイリオ" panose="020B0604030504040204" pitchFamily="50" charset="-128"/>
                  </a:rPr>
                  <a:t>*1: 	</a:t>
                </a:r>
                <a:r>
                  <a:rPr kumimoji="1" lang="ja-JP" altLang="en-US" sz="600" dirty="0">
                    <a:ea typeface="メイリオ" panose="020B0604030504040204" pitchFamily="50" charset="-128"/>
                  </a:rPr>
                  <a:t>地球温暖化防止にかかる普及啓発活動の改善のため、後日、簡単な</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アンケートを実施する予定です。ご理解・ご協力をいただけます場合には、アンケートをお送りする</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メールアドレスを上の欄にご記入ください。本</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アンケートは、環境省事業の一環として、「脱炭素ライフスタイル推進事業の高度化検討等委託業務」受託者が実施します。</a:t>
                </a:r>
                <a:endParaRPr kumimoji="1" lang="en-US" altLang="ja-JP" sz="600" dirty="0">
                  <a:ea typeface="メイリオ" panose="020B0604030504040204" pitchFamily="50" charset="-128"/>
                </a:endParaRPr>
              </a:p>
              <a:p>
                <a:pPr>
                  <a:spcBef>
                    <a:spcPts val="300"/>
                  </a:spcBef>
                  <a:buFont typeface="Wingdings 2" pitchFamily="18" charset="2"/>
                  <a:buNone/>
                  <a:tabLst>
                    <a:tab pos="87313" algn="l"/>
                  </a:tabLst>
                </a:pPr>
                <a:r>
                  <a:rPr kumimoji="1" lang="ja-JP" altLang="en-US" sz="600" dirty="0">
                    <a:ea typeface="メイリオ" panose="020B0604030504040204" pitchFamily="50" charset="-128"/>
                  </a:rPr>
                  <a:t>〇</a:t>
                </a: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迷惑メール防止機能により、</a:t>
                </a:r>
                <a:r>
                  <a:rPr kumimoji="1" lang="en-US" altLang="ja-JP" sz="600" dirty="0">
                    <a:ea typeface="メイリオ" panose="020B0604030504040204" pitchFamily="50" charset="-128"/>
                  </a:rPr>
                  <a:t>WEB</a:t>
                </a:r>
                <a:r>
                  <a:rPr kumimoji="1" lang="ja-JP" altLang="en-US" sz="600" dirty="0">
                    <a:ea typeface="メイリオ" panose="020B0604030504040204" pitchFamily="50" charset="-128"/>
                  </a:rPr>
                  <a:t>アンケートメールが 迷惑メールフォルダやゴミ箱に自動的に振り分けられている可能性があります。一度ご確認頂きますようお願いいたします。</a:t>
                </a:r>
                <a:br>
                  <a:rPr kumimoji="1" lang="en-US" altLang="ja-JP" sz="600" dirty="0">
                    <a:ea typeface="メイリオ" panose="020B0604030504040204" pitchFamily="50" charset="-128"/>
                  </a:rPr>
                </a:br>
                <a:r>
                  <a:rPr kumimoji="1" lang="en-US" altLang="ja-JP" sz="600" dirty="0">
                    <a:ea typeface="メイリオ" panose="020B0604030504040204" pitchFamily="50" charset="-128"/>
                  </a:rPr>
                  <a:t>	</a:t>
                </a:r>
                <a:r>
                  <a:rPr kumimoji="1" lang="ja-JP" altLang="en-US" sz="600" dirty="0">
                    <a:ea typeface="メイリオ" panose="020B0604030504040204" pitchFamily="50" charset="-128"/>
                  </a:rPr>
                  <a:t>ご記入いただいたメールアドレス等の個人情報は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「脱炭素ライフスタイル推進事業の高度化検討等委託業務」において統計･分析処理され</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個別の内容が公表等されることはありません。また</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個人情報に該当する情報は</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当該業務遂行の目的のみのために利用し</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委託元である環境省</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受託者以外の第三者に開示せず</a:t>
                </a:r>
                <a:r>
                  <a:rPr kumimoji="1" lang="en-US" altLang="ja-JP" sz="600" dirty="0">
                    <a:ea typeface="メイリオ" panose="020B0604030504040204" pitchFamily="50" charset="-128"/>
                  </a:rPr>
                  <a:t>､</a:t>
                </a:r>
                <a:r>
                  <a:rPr kumimoji="1" lang="ja-JP" altLang="en-US" sz="600" dirty="0">
                    <a:ea typeface="メイリオ" panose="020B0604030504040204" pitchFamily="50" charset="-128"/>
                  </a:rPr>
                  <a:t>厳重に管理します。</a:t>
                </a:r>
                <a:endParaRPr kumimoji="1" lang="en-US" altLang="ja-JP" sz="600" dirty="0">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08429A4F-6F95-467C-A92A-0FAAAB42743D}"/>
                  </a:ext>
                </a:extLst>
              </p:cNvPr>
              <p:cNvSpPr txBox="1"/>
              <p:nvPr/>
            </p:nvSpPr>
            <p:spPr>
              <a:xfrm>
                <a:off x="279000" y="9608071"/>
                <a:ext cx="6300000" cy="180000"/>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000" dirty="0">
                    <a:latin typeface="メイリオ" panose="020B0604030504040204" pitchFamily="50" charset="-128"/>
                    <a:ea typeface="メイリオ" panose="020B0604030504040204" pitchFamily="50" charset="-128"/>
                  </a:rPr>
                  <a:t>環境省</a:t>
                </a:r>
              </a:p>
            </p:txBody>
          </p:sp>
        </p:grpSp>
        <p:sp>
          <p:nvSpPr>
            <p:cNvPr id="38" name="テキスト ボックス 37">
              <a:extLst>
                <a:ext uri="{FF2B5EF4-FFF2-40B4-BE49-F238E27FC236}">
                  <a16:creationId xmlns:a16="http://schemas.microsoft.com/office/drawing/2014/main" id="{0E62DBFB-DDD6-4A0A-8B0C-1758A14CFBC0}"/>
                </a:ext>
              </a:extLst>
            </p:cNvPr>
            <p:cNvSpPr txBox="1"/>
            <p:nvPr/>
          </p:nvSpPr>
          <p:spPr>
            <a:xfrm>
              <a:off x="278470" y="8660450"/>
              <a:ext cx="6300000" cy="226591"/>
            </a:xfrm>
            <a:prstGeom prst="rect">
              <a:avLst/>
            </a:prstGeom>
            <a:noFill/>
          </p:spPr>
          <p:txBody>
            <a:bodyPr wrap="square" lIns="36000" tIns="36000" rIns="36000" bIns="36000" rtlCol="0" anchor="t" anchorCtr="0">
              <a:noAutofit/>
            </a:bodyPr>
            <a:lstStyle/>
            <a:p>
              <a:pPr algn="ctr">
                <a:spcBef>
                  <a:spcPts val="0"/>
                </a:spcBef>
                <a:buSzPct val="100000"/>
              </a:pPr>
              <a:r>
                <a:rPr kumimoji="1" lang="ja-JP" altLang="en-US" sz="1100" dirty="0">
                  <a:latin typeface="メイリオ" panose="020B0604030504040204" pitchFamily="50" charset="-128"/>
                  <a:ea typeface="メイリオ" panose="020B0604030504040204" pitchFamily="50" charset="-128"/>
                </a:rPr>
                <a:t>★ご協力ありがとうございました。</a:t>
              </a:r>
            </a:p>
          </p:txBody>
        </p:sp>
      </p:grpSp>
    </p:spTree>
    <p:extLst>
      <p:ext uri="{BB962C8B-B14F-4D97-AF65-F5344CB8AC3E}">
        <p14:creationId xmlns:p14="http://schemas.microsoft.com/office/powerpoint/2010/main" val="14672211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Proposal Template_J_201701">
  <a:themeElements>
    <a:clrScheme name="DT COLOR">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62B5E5"/>
      </a:hlink>
      <a:folHlink>
        <a:srgbClr val="75787B"/>
      </a:folHlink>
    </a:clrScheme>
    <a:fontScheme name="DTC">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buFont typeface="Wingdings 2" pitchFamily="18" charset="2"/>
          <a:buNone/>
          <a:defRPr kumimoji="1" sz="1200" dirty="0" smtClean="0"/>
        </a:defPPr>
      </a:lst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36000" tIns="36000" rIns="36000" bIns="36000" rtlCol="0" anchor="ctr" anchorCtr="0">
        <a:spAutoFit/>
      </a:bodyPr>
      <a:lstStyle>
        <a:defPPr>
          <a:spcBef>
            <a:spcPts val="0"/>
          </a:spcBef>
          <a:buSzPct val="100000"/>
          <a:defRPr kumimoji="1" sz="1200" dirty="0" smtClean="0"/>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0EC7C028-D4BC-4778-A7EB-DAB1F8477FC1}" vid="{AEFB859D-092C-4CED-99CE-4E4A8F4DAB0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12806</Words>
  <Application>Microsoft Office PowerPoint</Application>
  <PresentationFormat>A4 210 x 297 mm</PresentationFormat>
  <Paragraphs>1026</Paragraphs>
  <Slides>18</Slides>
  <Notes>0</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3</vt:i4>
      </vt:variant>
      <vt:variant>
        <vt:lpstr>スライド タイトル</vt:lpstr>
      </vt:variant>
      <vt:variant>
        <vt:i4>18</vt:i4>
      </vt:variant>
    </vt:vector>
  </HeadingPairs>
  <TitlesOfParts>
    <vt:vector size="28" baseType="lpstr">
      <vt:lpstr>ＭＳ Ｐゴシック</vt:lpstr>
      <vt:lpstr>メイリオ</vt:lpstr>
      <vt:lpstr>Arial</vt:lpstr>
      <vt:lpstr>Verdana</vt:lpstr>
      <vt:lpstr>Wingdings</vt:lpstr>
      <vt:lpstr>Wingdings 2</vt:lpstr>
      <vt:lpstr>DT Proposal Template_J_201701</vt:lpstr>
      <vt:lpstr>think-cell スライド</vt:lpstr>
      <vt:lpstr>think-cell Slide</vt:lpstr>
      <vt:lpstr>Document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2019-03-25T09:32:22Z</dcterms:created>
  <dcterms:modified xsi:type="dcterms:W3CDTF">2022-04-20T15:14:28Z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2021-09-20T05:26:05Z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e60788e2-2af0-4727-b2a1-07b55a987e59</vt:lpwstr>
  </property>
  <property fmtid="{D5CDD505-2E9C-101B-9397-08002B2CF9AE}" pid="8" name="MSIP_Label_ea60d57e-af5b-4752-ac57-3e4f28ca11dc_ContentBits">
    <vt:lpwstr>0</vt:lpwstr>
  </property>
</Properties>
</file>